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av" ContentType="audio/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4" r:id="rId1"/>
  </p:sldMasterIdLst>
  <p:notesMasterIdLst>
    <p:notesMasterId r:id="rId57"/>
  </p:notesMasterIdLst>
  <p:sldIdLst>
    <p:sldId id="300" r:id="rId2"/>
    <p:sldId id="301" r:id="rId3"/>
    <p:sldId id="302" r:id="rId4"/>
    <p:sldId id="303" r:id="rId5"/>
    <p:sldId id="304" r:id="rId6"/>
    <p:sldId id="305" r:id="rId7"/>
    <p:sldId id="306" r:id="rId8"/>
    <p:sldId id="307" r:id="rId9"/>
    <p:sldId id="308" r:id="rId10"/>
    <p:sldId id="309" r:id="rId11"/>
    <p:sldId id="310" r:id="rId12"/>
    <p:sldId id="311" r:id="rId13"/>
    <p:sldId id="312" r:id="rId14"/>
    <p:sldId id="313" r:id="rId15"/>
    <p:sldId id="314" r:id="rId16"/>
    <p:sldId id="315" r:id="rId17"/>
    <p:sldId id="316" r:id="rId18"/>
    <p:sldId id="317" r:id="rId19"/>
    <p:sldId id="318" r:id="rId20"/>
    <p:sldId id="319" r:id="rId21"/>
    <p:sldId id="320" r:id="rId22"/>
    <p:sldId id="321" r:id="rId23"/>
    <p:sldId id="358" r:id="rId24"/>
    <p:sldId id="322" r:id="rId25"/>
    <p:sldId id="359" r:id="rId26"/>
    <p:sldId id="323" r:id="rId27"/>
    <p:sldId id="324" r:id="rId28"/>
    <p:sldId id="325" r:id="rId29"/>
    <p:sldId id="326" r:id="rId30"/>
    <p:sldId id="327" r:id="rId31"/>
    <p:sldId id="328" r:id="rId32"/>
    <p:sldId id="329" r:id="rId33"/>
    <p:sldId id="330" r:id="rId34"/>
    <p:sldId id="331" r:id="rId35"/>
    <p:sldId id="332" r:id="rId36"/>
    <p:sldId id="333" r:id="rId37"/>
    <p:sldId id="334" r:id="rId38"/>
    <p:sldId id="335" r:id="rId39"/>
    <p:sldId id="336" r:id="rId40"/>
    <p:sldId id="337" r:id="rId41"/>
    <p:sldId id="338" r:id="rId42"/>
    <p:sldId id="339" r:id="rId43"/>
    <p:sldId id="340" r:id="rId44"/>
    <p:sldId id="341" r:id="rId45"/>
    <p:sldId id="342" r:id="rId46"/>
    <p:sldId id="343" r:id="rId47"/>
    <p:sldId id="344" r:id="rId48"/>
    <p:sldId id="345" r:id="rId49"/>
    <p:sldId id="346" r:id="rId50"/>
    <p:sldId id="347" r:id="rId51"/>
    <p:sldId id="348" r:id="rId52"/>
    <p:sldId id="349" r:id="rId53"/>
    <p:sldId id="350" r:id="rId54"/>
    <p:sldId id="351" r:id="rId55"/>
    <p:sldId id="352" r:id="rId5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2" d="100"/>
          <a:sy n="72" d="100"/>
        </p:scale>
        <p:origin x="61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95075E-A287-446E-B21E-AF3B07F6AFA5}" type="datetimeFigureOut">
              <a:rPr lang="es-CO" smtClean="0"/>
              <a:t>12/04/2021</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D74074-B315-496F-8353-C9282F48CA9A}" type="slidenum">
              <a:rPr lang="es-CO" smtClean="0"/>
              <a:t>‹Nº›</a:t>
            </a:fld>
            <a:endParaRPr lang="es-CO"/>
          </a:p>
        </p:txBody>
      </p:sp>
    </p:spTree>
    <p:extLst>
      <p:ext uri="{BB962C8B-B14F-4D97-AF65-F5344CB8AC3E}">
        <p14:creationId xmlns:p14="http://schemas.microsoft.com/office/powerpoint/2010/main" val="15674605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8A0FE234-62EA-4B66-9052-3D4EBC74E338}" type="datetimeFigureOut">
              <a:rPr lang="es-CO" smtClean="0"/>
              <a:t>12/04/2021</a:t>
            </a:fld>
            <a:endParaRPr lang="es-CO"/>
          </a:p>
        </p:txBody>
      </p:sp>
      <p:sp>
        <p:nvSpPr>
          <p:cNvPr id="5" name="Footer Placeholder 4"/>
          <p:cNvSpPr>
            <a:spLocks noGrp="1"/>
          </p:cNvSpPr>
          <p:nvPr>
            <p:ph type="ftr" sz="quarter" idx="11"/>
          </p:nvPr>
        </p:nvSpPr>
        <p:spPr>
          <a:xfrm>
            <a:off x="1371600" y="4323845"/>
            <a:ext cx="6400800" cy="365125"/>
          </a:xfrm>
        </p:spPr>
        <p:txBody>
          <a:bodyPr/>
          <a:lstStyle/>
          <a:p>
            <a:endParaRPr lang="es-CO"/>
          </a:p>
        </p:txBody>
      </p:sp>
      <p:sp>
        <p:nvSpPr>
          <p:cNvPr id="6" name="Slide Number Placeholder 5"/>
          <p:cNvSpPr>
            <a:spLocks noGrp="1"/>
          </p:cNvSpPr>
          <p:nvPr>
            <p:ph type="sldNum" sz="quarter" idx="12"/>
          </p:nvPr>
        </p:nvSpPr>
        <p:spPr>
          <a:xfrm>
            <a:off x="8077200" y="1430866"/>
            <a:ext cx="2743200" cy="365125"/>
          </a:xfrm>
        </p:spPr>
        <p:txBody>
          <a:bodyPr/>
          <a:lstStyle/>
          <a:p>
            <a:fld id="{902220EC-BAAD-4BE1-9627-11C7C778CD43}" type="slidenum">
              <a:rPr lang="es-CO" smtClean="0"/>
              <a:t>‹Nº›</a:t>
            </a:fld>
            <a:endParaRPr lang="es-CO"/>
          </a:p>
        </p:txBody>
      </p:sp>
    </p:spTree>
    <p:extLst>
      <p:ext uri="{BB962C8B-B14F-4D97-AF65-F5344CB8AC3E}">
        <p14:creationId xmlns:p14="http://schemas.microsoft.com/office/powerpoint/2010/main" val="3222807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A0FE234-62EA-4B66-9052-3D4EBC74E338}" type="datetimeFigureOut">
              <a:rPr lang="es-CO" smtClean="0"/>
              <a:t>12/04/2021</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902220EC-BAAD-4BE1-9627-11C7C778CD43}" type="slidenum">
              <a:rPr lang="es-CO" smtClean="0"/>
              <a:t>‹Nº›</a:t>
            </a:fld>
            <a:endParaRPr lang="es-CO"/>
          </a:p>
        </p:txBody>
      </p:sp>
    </p:spTree>
    <p:extLst>
      <p:ext uri="{BB962C8B-B14F-4D97-AF65-F5344CB8AC3E}">
        <p14:creationId xmlns:p14="http://schemas.microsoft.com/office/powerpoint/2010/main" val="4280849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8A0FE234-62EA-4B66-9052-3D4EBC74E338}" type="datetimeFigureOut">
              <a:rPr lang="es-CO" smtClean="0"/>
              <a:t>12/04/2021</a:t>
            </a:fld>
            <a:endParaRPr lang="es-CO"/>
          </a:p>
        </p:txBody>
      </p:sp>
      <p:sp>
        <p:nvSpPr>
          <p:cNvPr id="5" name="Footer Placeholder 4"/>
          <p:cNvSpPr>
            <a:spLocks noGrp="1"/>
          </p:cNvSpPr>
          <p:nvPr>
            <p:ph type="ftr" sz="quarter" idx="11"/>
          </p:nvPr>
        </p:nvSpPr>
        <p:spPr>
          <a:xfrm>
            <a:off x="685800" y="381001"/>
            <a:ext cx="6991492" cy="364065"/>
          </a:xfrm>
        </p:spPr>
        <p:txBody>
          <a:bodyPr/>
          <a:lstStyle/>
          <a:p>
            <a:endParaRPr lang="es-CO"/>
          </a:p>
        </p:txBody>
      </p:sp>
      <p:sp>
        <p:nvSpPr>
          <p:cNvPr id="6" name="Slide Number Placeholder 5"/>
          <p:cNvSpPr>
            <a:spLocks noGrp="1"/>
          </p:cNvSpPr>
          <p:nvPr>
            <p:ph type="sldNum" sz="quarter" idx="12"/>
          </p:nvPr>
        </p:nvSpPr>
        <p:spPr>
          <a:xfrm>
            <a:off x="10862452" y="381000"/>
            <a:ext cx="643748" cy="365125"/>
          </a:xfrm>
        </p:spPr>
        <p:txBody>
          <a:bodyPr/>
          <a:lstStyle/>
          <a:p>
            <a:fld id="{902220EC-BAAD-4BE1-9627-11C7C778CD43}" type="slidenum">
              <a:rPr lang="es-CO" smtClean="0"/>
              <a:t>‹Nº›</a:t>
            </a:fld>
            <a:endParaRPr lang="es-CO"/>
          </a:p>
        </p:txBody>
      </p:sp>
    </p:spTree>
    <p:extLst>
      <p:ext uri="{BB962C8B-B14F-4D97-AF65-F5344CB8AC3E}">
        <p14:creationId xmlns:p14="http://schemas.microsoft.com/office/powerpoint/2010/main" val="37163784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8A0FE234-62EA-4B66-9052-3D4EBC74E338}" type="datetimeFigureOut">
              <a:rPr lang="es-CO" smtClean="0"/>
              <a:t>12/04/2021</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902220EC-BAAD-4BE1-9627-11C7C778CD43}" type="slidenum">
              <a:rPr lang="es-CO" smtClean="0"/>
              <a:t>‹Nº›</a:t>
            </a:fld>
            <a:endParaRPr lang="es-CO"/>
          </a:p>
        </p:txBody>
      </p:sp>
    </p:spTree>
    <p:extLst>
      <p:ext uri="{BB962C8B-B14F-4D97-AF65-F5344CB8AC3E}">
        <p14:creationId xmlns:p14="http://schemas.microsoft.com/office/powerpoint/2010/main" val="470469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85800" y="3132666"/>
            <a:ext cx="5311775" cy="3086019"/>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3132666"/>
            <a:ext cx="5334000" cy="3086019"/>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8A0FE234-62EA-4B66-9052-3D4EBC74E338}" type="datetimeFigureOut">
              <a:rPr lang="es-CO" smtClean="0"/>
              <a:t>12/04/2021</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902220EC-BAAD-4BE1-9627-11C7C778CD43}" type="slidenum">
              <a:rPr lang="es-CO" smtClean="0"/>
              <a:t>‹Nº›</a:t>
            </a:fld>
            <a:endParaRPr lang="es-CO"/>
          </a:p>
        </p:txBody>
      </p:sp>
    </p:spTree>
    <p:extLst>
      <p:ext uri="{BB962C8B-B14F-4D97-AF65-F5344CB8AC3E}">
        <p14:creationId xmlns:p14="http://schemas.microsoft.com/office/powerpoint/2010/main" val="2963948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8A0FE234-62EA-4B66-9052-3D4EBC74E338}" type="datetimeFigureOut">
              <a:rPr lang="es-CO" smtClean="0"/>
              <a:t>12/04/2021</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902220EC-BAAD-4BE1-9627-11C7C778CD43}" type="slidenum">
              <a:rPr lang="es-CO" smtClean="0"/>
              <a:t>‹Nº›</a:t>
            </a:fld>
            <a:endParaRPr lang="es-CO"/>
          </a:p>
        </p:txBody>
      </p:sp>
    </p:spTree>
    <p:extLst>
      <p:ext uri="{BB962C8B-B14F-4D97-AF65-F5344CB8AC3E}">
        <p14:creationId xmlns:p14="http://schemas.microsoft.com/office/powerpoint/2010/main" val="130651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0FE234-62EA-4B66-9052-3D4EBC74E338}" type="datetimeFigureOut">
              <a:rPr lang="es-CO" smtClean="0"/>
              <a:t>12/04/2021</a:t>
            </a:fld>
            <a:endParaRPr lang="es-CO"/>
          </a:p>
        </p:txBody>
      </p:sp>
      <p:sp>
        <p:nvSpPr>
          <p:cNvPr id="3" name="Footer Placeholder 2"/>
          <p:cNvSpPr>
            <a:spLocks noGrp="1"/>
          </p:cNvSpPr>
          <p:nvPr>
            <p:ph type="ftr" sz="quarter" idx="11"/>
          </p:nvPr>
        </p:nvSpPr>
        <p:spPr/>
        <p:txBody>
          <a:bodyPr/>
          <a:lstStyle/>
          <a:p>
            <a:endParaRPr lang="es-CO"/>
          </a:p>
        </p:txBody>
      </p:sp>
      <p:sp>
        <p:nvSpPr>
          <p:cNvPr id="4" name="Slide Number Placeholder 3"/>
          <p:cNvSpPr>
            <a:spLocks noGrp="1"/>
          </p:cNvSpPr>
          <p:nvPr>
            <p:ph type="sldNum" sz="quarter" idx="12"/>
          </p:nvPr>
        </p:nvSpPr>
        <p:spPr/>
        <p:txBody>
          <a:bodyPr/>
          <a:lstStyle/>
          <a:p>
            <a:fld id="{902220EC-BAAD-4BE1-9627-11C7C778CD43}" type="slidenum">
              <a:rPr lang="es-CO" smtClean="0"/>
              <a:t>‹Nº›</a:t>
            </a:fld>
            <a:endParaRPr lang="es-CO"/>
          </a:p>
        </p:txBody>
      </p:sp>
    </p:spTree>
    <p:extLst>
      <p:ext uri="{BB962C8B-B14F-4D97-AF65-F5344CB8AC3E}">
        <p14:creationId xmlns:p14="http://schemas.microsoft.com/office/powerpoint/2010/main" val="3708510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8A0FE234-62EA-4B66-9052-3D4EBC74E338}" type="datetimeFigureOut">
              <a:rPr lang="es-CO" smtClean="0"/>
              <a:t>12/04/2021</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902220EC-BAAD-4BE1-9627-11C7C778CD43}" type="slidenum">
              <a:rPr lang="es-CO" smtClean="0"/>
              <a:t>‹Nº›</a:t>
            </a:fld>
            <a:endParaRPr lang="es-CO"/>
          </a:p>
        </p:txBody>
      </p:sp>
    </p:spTree>
    <p:extLst>
      <p:ext uri="{BB962C8B-B14F-4D97-AF65-F5344CB8AC3E}">
        <p14:creationId xmlns:p14="http://schemas.microsoft.com/office/powerpoint/2010/main" val="682590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8A0FE234-62EA-4B66-9052-3D4EBC74E338}" type="datetimeFigureOut">
              <a:rPr lang="es-CO" smtClean="0"/>
              <a:t>12/04/2021</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902220EC-BAAD-4BE1-9627-11C7C778CD43}" type="slidenum">
              <a:rPr lang="es-CO" smtClean="0"/>
              <a:t>‹Nº›</a:t>
            </a:fld>
            <a:endParaRPr lang="es-CO"/>
          </a:p>
        </p:txBody>
      </p:sp>
    </p:spTree>
    <p:extLst>
      <p:ext uri="{BB962C8B-B14F-4D97-AF65-F5344CB8AC3E}">
        <p14:creationId xmlns:p14="http://schemas.microsoft.com/office/powerpoint/2010/main" val="1372519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8A0FE234-62EA-4B66-9052-3D4EBC74E338}" type="datetimeFigureOut">
              <a:rPr lang="es-CO" smtClean="0"/>
              <a:t>12/04/2021</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902220EC-BAAD-4BE1-9627-11C7C778CD43}" type="slidenum">
              <a:rPr lang="es-CO" smtClean="0"/>
              <a:t>‹Nº›</a:t>
            </a:fld>
            <a:endParaRPr lang="es-CO"/>
          </a:p>
        </p:txBody>
      </p:sp>
    </p:spTree>
    <p:extLst>
      <p:ext uri="{BB962C8B-B14F-4D97-AF65-F5344CB8AC3E}">
        <p14:creationId xmlns:p14="http://schemas.microsoft.com/office/powerpoint/2010/main" val="2537639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ítulo y descripción">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8A0FE234-62EA-4B66-9052-3D4EBC74E338}" type="datetimeFigureOut">
              <a:rPr lang="es-CO" smtClean="0"/>
              <a:t>12/04/2021</a:t>
            </a:fld>
            <a:endParaRPr lang="es-CO"/>
          </a:p>
        </p:txBody>
      </p:sp>
      <p:sp>
        <p:nvSpPr>
          <p:cNvPr id="6" name="Footer Placeholder 5"/>
          <p:cNvSpPr>
            <a:spLocks noGrp="1"/>
          </p:cNvSpPr>
          <p:nvPr>
            <p:ph type="ftr" sz="quarter" idx="11"/>
          </p:nvPr>
        </p:nvSpPr>
        <p:spPr>
          <a:xfrm>
            <a:off x="685800" y="379941"/>
            <a:ext cx="6991492" cy="365125"/>
          </a:xfrm>
        </p:spPr>
        <p:txBody>
          <a:bodyPr/>
          <a:lstStyle/>
          <a:p>
            <a:endParaRPr lang="es-CO"/>
          </a:p>
        </p:txBody>
      </p:sp>
      <p:sp>
        <p:nvSpPr>
          <p:cNvPr id="7" name="Slide Number Placeholder 6"/>
          <p:cNvSpPr>
            <a:spLocks noGrp="1"/>
          </p:cNvSpPr>
          <p:nvPr>
            <p:ph type="sldNum" sz="quarter" idx="12"/>
          </p:nvPr>
        </p:nvSpPr>
        <p:spPr>
          <a:xfrm>
            <a:off x="10862452" y="381000"/>
            <a:ext cx="643748" cy="365125"/>
          </a:xfrm>
        </p:spPr>
        <p:txBody>
          <a:bodyPr/>
          <a:lstStyle/>
          <a:p>
            <a:fld id="{902220EC-BAAD-4BE1-9627-11C7C778CD43}" type="slidenum">
              <a:rPr lang="es-CO" smtClean="0"/>
              <a:t>‹Nº›</a:t>
            </a:fld>
            <a:endParaRPr lang="es-CO"/>
          </a:p>
        </p:txBody>
      </p:sp>
    </p:spTree>
    <p:extLst>
      <p:ext uri="{BB962C8B-B14F-4D97-AF65-F5344CB8AC3E}">
        <p14:creationId xmlns:p14="http://schemas.microsoft.com/office/powerpoint/2010/main" val="15108996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 con descripción">
    <p:spTree>
      <p:nvGrpSpPr>
        <p:cNvPr id="1" name=""/>
        <p:cNvGrpSpPr/>
        <p:nvPr/>
      </p:nvGrpSpPr>
      <p:grpSpPr>
        <a:xfrm>
          <a:off x="0" y="0"/>
          <a:ext cx="0" cy="0"/>
          <a:chOff x="0" y="0"/>
          <a:chExt cx="0" cy="0"/>
        </a:xfrm>
      </p:grpSpPr>
      <p:pic>
        <p:nvPicPr>
          <p:cNvPr id="11" name="Picture 10"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s-ES"/>
              <a:t>Haga clic para modificar el estilo de título del patrón</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8A0FE234-62EA-4B66-9052-3D4EBC74E338}" type="datetimeFigureOut">
              <a:rPr lang="es-CO" smtClean="0"/>
              <a:t>12/04/2021</a:t>
            </a:fld>
            <a:endParaRPr lang="es-CO"/>
          </a:p>
        </p:txBody>
      </p:sp>
      <p:sp>
        <p:nvSpPr>
          <p:cNvPr id="6" name="Footer Placeholder 5"/>
          <p:cNvSpPr>
            <a:spLocks noGrp="1"/>
          </p:cNvSpPr>
          <p:nvPr>
            <p:ph type="ftr" sz="quarter" idx="11"/>
          </p:nvPr>
        </p:nvSpPr>
        <p:spPr>
          <a:xfrm>
            <a:off x="685800" y="379941"/>
            <a:ext cx="6991492" cy="365125"/>
          </a:xfrm>
        </p:spPr>
        <p:txBody>
          <a:bodyPr/>
          <a:lstStyle/>
          <a:p>
            <a:endParaRPr lang="es-CO"/>
          </a:p>
        </p:txBody>
      </p:sp>
      <p:sp>
        <p:nvSpPr>
          <p:cNvPr id="7" name="Slide Number Placeholder 6"/>
          <p:cNvSpPr>
            <a:spLocks noGrp="1"/>
          </p:cNvSpPr>
          <p:nvPr>
            <p:ph type="sldNum" sz="quarter" idx="12"/>
          </p:nvPr>
        </p:nvSpPr>
        <p:spPr>
          <a:xfrm>
            <a:off x="10862452" y="381000"/>
            <a:ext cx="643748" cy="365125"/>
          </a:xfrm>
        </p:spPr>
        <p:txBody>
          <a:bodyPr/>
          <a:lstStyle/>
          <a:p>
            <a:fld id="{902220EC-BAAD-4BE1-9627-11C7C778CD43}" type="slidenum">
              <a:rPr lang="es-CO" smtClean="0"/>
              <a:t>‹Nº›</a:t>
            </a:fld>
            <a:endParaRPr lang="es-CO"/>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8310174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arjeta de nombre">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8A0FE234-62EA-4B66-9052-3D4EBC74E338}" type="datetimeFigureOut">
              <a:rPr lang="es-CO" smtClean="0"/>
              <a:t>12/04/2021</a:t>
            </a:fld>
            <a:endParaRPr lang="es-CO"/>
          </a:p>
        </p:txBody>
      </p:sp>
      <p:sp>
        <p:nvSpPr>
          <p:cNvPr id="6" name="Footer Placeholder 5"/>
          <p:cNvSpPr>
            <a:spLocks noGrp="1"/>
          </p:cNvSpPr>
          <p:nvPr>
            <p:ph type="ftr" sz="quarter" idx="11"/>
          </p:nvPr>
        </p:nvSpPr>
        <p:spPr>
          <a:xfrm>
            <a:off x="685800" y="378883"/>
            <a:ext cx="6991492" cy="365125"/>
          </a:xfrm>
        </p:spPr>
        <p:txBody>
          <a:bodyPr/>
          <a:lstStyle/>
          <a:p>
            <a:endParaRPr lang="es-CO"/>
          </a:p>
        </p:txBody>
      </p:sp>
      <p:sp>
        <p:nvSpPr>
          <p:cNvPr id="7" name="Slide Number Placeholder 6"/>
          <p:cNvSpPr>
            <a:spLocks noGrp="1"/>
          </p:cNvSpPr>
          <p:nvPr>
            <p:ph type="sldNum" sz="quarter" idx="12"/>
          </p:nvPr>
        </p:nvSpPr>
        <p:spPr>
          <a:xfrm>
            <a:off x="10862452" y="381000"/>
            <a:ext cx="643748" cy="365125"/>
          </a:xfrm>
        </p:spPr>
        <p:txBody>
          <a:bodyPr/>
          <a:lstStyle/>
          <a:p>
            <a:fld id="{902220EC-BAAD-4BE1-9627-11C7C778CD43}" type="slidenum">
              <a:rPr lang="es-CO" smtClean="0"/>
              <a:t>‹Nº›</a:t>
            </a:fld>
            <a:endParaRPr lang="es-CO"/>
          </a:p>
        </p:txBody>
      </p:sp>
    </p:spTree>
    <p:extLst>
      <p:ext uri="{BB962C8B-B14F-4D97-AF65-F5344CB8AC3E}">
        <p14:creationId xmlns:p14="http://schemas.microsoft.com/office/powerpoint/2010/main" val="30904872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s-ES"/>
              <a:t>Haga clic para modificar el estilo de título del patrón</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8A0FE234-62EA-4B66-9052-3D4EBC74E338}" type="datetimeFigureOut">
              <a:rPr lang="es-CO" smtClean="0"/>
              <a:t>12/04/2021</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902220EC-BAAD-4BE1-9627-11C7C778CD43}" type="slidenum">
              <a:rPr lang="es-CO" smtClean="0"/>
              <a:t>‹Nº›</a:t>
            </a:fld>
            <a:endParaRPr lang="es-CO"/>
          </a:p>
        </p:txBody>
      </p:sp>
    </p:spTree>
    <p:extLst>
      <p:ext uri="{BB962C8B-B14F-4D97-AF65-F5344CB8AC3E}">
        <p14:creationId xmlns:p14="http://schemas.microsoft.com/office/powerpoint/2010/main" val="2956966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s-ES"/>
              <a:t>Haga clic para modificar el estilo de título del patrón</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8A0FE234-62EA-4B66-9052-3D4EBC74E338}" type="datetimeFigureOut">
              <a:rPr lang="es-CO" smtClean="0"/>
              <a:t>12/04/2021</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902220EC-BAAD-4BE1-9627-11C7C778CD43}" type="slidenum">
              <a:rPr lang="es-CO" smtClean="0"/>
              <a:t>‹Nº›</a:t>
            </a:fld>
            <a:endParaRPr lang="es-CO"/>
          </a:p>
        </p:txBody>
      </p:sp>
    </p:spTree>
    <p:extLst>
      <p:ext uri="{BB962C8B-B14F-4D97-AF65-F5344CB8AC3E}">
        <p14:creationId xmlns:p14="http://schemas.microsoft.com/office/powerpoint/2010/main" val="18644605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A0FE234-62EA-4B66-9052-3D4EBC74E338}" type="datetimeFigureOut">
              <a:rPr lang="es-CO" smtClean="0"/>
              <a:t>12/04/2021</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902220EC-BAAD-4BE1-9627-11C7C778CD43}" type="slidenum">
              <a:rPr lang="es-CO" smtClean="0"/>
              <a:t>‹Nº›</a:t>
            </a:fld>
            <a:endParaRPr lang="es-CO"/>
          </a:p>
        </p:txBody>
      </p:sp>
    </p:spTree>
    <p:extLst>
      <p:ext uri="{BB962C8B-B14F-4D97-AF65-F5344CB8AC3E}">
        <p14:creationId xmlns:p14="http://schemas.microsoft.com/office/powerpoint/2010/main" val="40651101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8A0FE234-62EA-4B66-9052-3D4EBC74E338}" type="datetimeFigureOut">
              <a:rPr lang="es-CO" smtClean="0"/>
              <a:t>12/04/2021</a:t>
            </a:fld>
            <a:endParaRPr lang="es-CO"/>
          </a:p>
        </p:txBody>
      </p:sp>
      <p:sp>
        <p:nvSpPr>
          <p:cNvPr id="5" name="Footer Placeholder 4"/>
          <p:cNvSpPr>
            <a:spLocks noGrp="1"/>
          </p:cNvSpPr>
          <p:nvPr>
            <p:ph type="ftr" sz="quarter" idx="11"/>
          </p:nvPr>
        </p:nvSpPr>
        <p:spPr>
          <a:xfrm>
            <a:off x="685800" y="381000"/>
            <a:ext cx="6991492" cy="365125"/>
          </a:xfrm>
        </p:spPr>
        <p:txBody>
          <a:bodyPr/>
          <a:lstStyle/>
          <a:p>
            <a:endParaRPr lang="es-CO"/>
          </a:p>
        </p:txBody>
      </p:sp>
      <p:sp>
        <p:nvSpPr>
          <p:cNvPr id="6" name="Slide Number Placeholder 5"/>
          <p:cNvSpPr>
            <a:spLocks noGrp="1"/>
          </p:cNvSpPr>
          <p:nvPr>
            <p:ph type="sldNum" sz="quarter" idx="12"/>
          </p:nvPr>
        </p:nvSpPr>
        <p:spPr>
          <a:xfrm>
            <a:off x="10862452" y="381000"/>
            <a:ext cx="643748" cy="365125"/>
          </a:xfrm>
        </p:spPr>
        <p:txBody>
          <a:bodyPr/>
          <a:lstStyle/>
          <a:p>
            <a:fld id="{902220EC-BAAD-4BE1-9627-11C7C778CD43}" type="slidenum">
              <a:rPr lang="es-CO" smtClean="0"/>
              <a:t>‹Nº›</a:t>
            </a:fld>
            <a:endParaRPr lang="es-CO"/>
          </a:p>
        </p:txBody>
      </p:sp>
    </p:spTree>
    <p:extLst>
      <p:ext uri="{BB962C8B-B14F-4D97-AF65-F5344CB8AC3E}">
        <p14:creationId xmlns:p14="http://schemas.microsoft.com/office/powerpoint/2010/main" val="19347055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AndClipArt">
  <p:cSld name="Título y texto e imágenes prediseñadas">
    <p:spTree>
      <p:nvGrpSpPr>
        <p:cNvPr id="1" name=""/>
        <p:cNvGrpSpPr/>
        <p:nvPr/>
      </p:nvGrpSpPr>
      <p:grpSpPr>
        <a:xfrm>
          <a:off x="0" y="0"/>
          <a:ext cx="0" cy="0"/>
          <a:chOff x="0" y="0"/>
          <a:chExt cx="0" cy="0"/>
        </a:xfrm>
      </p:grpSpPr>
      <p:sp>
        <p:nvSpPr>
          <p:cNvPr id="2" name="1 Título"/>
          <p:cNvSpPr>
            <a:spLocks noGrp="1"/>
          </p:cNvSpPr>
          <p:nvPr>
            <p:ph type="title"/>
          </p:nvPr>
        </p:nvSpPr>
        <p:spPr>
          <a:xfrm>
            <a:off x="914400" y="609600"/>
            <a:ext cx="10363200" cy="1143000"/>
          </a:xfrm>
        </p:spPr>
        <p:txBody>
          <a:bodyPr/>
          <a:lstStyle/>
          <a:p>
            <a:r>
              <a:rPr lang="es-ES"/>
              <a:t>Haga clic para modificar el estilo de título del patrón</a:t>
            </a:r>
            <a:endParaRPr lang="es-CO"/>
          </a:p>
        </p:txBody>
      </p:sp>
      <p:sp>
        <p:nvSpPr>
          <p:cNvPr id="3" name="2 Marcador de texto"/>
          <p:cNvSpPr>
            <a:spLocks noGrp="1"/>
          </p:cNvSpPr>
          <p:nvPr>
            <p:ph type="body" sz="half" idx="1"/>
          </p:nvPr>
        </p:nvSpPr>
        <p:spPr>
          <a:xfrm>
            <a:off x="914400" y="1981200"/>
            <a:ext cx="50800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3 Marcador de imágenes prediseñadas"/>
          <p:cNvSpPr>
            <a:spLocks noGrp="1"/>
          </p:cNvSpPr>
          <p:nvPr>
            <p:ph type="clipArt" sz="half" idx="2"/>
          </p:nvPr>
        </p:nvSpPr>
        <p:spPr>
          <a:xfrm>
            <a:off x="6197600" y="1981200"/>
            <a:ext cx="5080000" cy="4114800"/>
          </a:xfrm>
        </p:spPr>
        <p:txBody>
          <a:bodyPr rtlCol="0">
            <a:normAutofit/>
          </a:bodyPr>
          <a:lstStyle/>
          <a:p>
            <a:pPr lvl="0"/>
            <a:endParaRPr lang="es-CO" noProof="0"/>
          </a:p>
        </p:txBody>
      </p:sp>
      <p:sp>
        <p:nvSpPr>
          <p:cNvPr id="5" name="3 Marcador de fecha"/>
          <p:cNvSpPr>
            <a:spLocks noGrp="1"/>
          </p:cNvSpPr>
          <p:nvPr>
            <p:ph type="dt" sz="half" idx="10"/>
          </p:nvPr>
        </p:nvSpPr>
        <p:spPr/>
        <p:txBody>
          <a:bodyPr/>
          <a:lstStyle>
            <a:lvl1pPr>
              <a:defRPr/>
            </a:lvl1pPr>
          </a:lstStyle>
          <a:p>
            <a:pPr>
              <a:defRPr/>
            </a:pPr>
            <a:endParaRPr lang="es-ES_tradnl"/>
          </a:p>
        </p:txBody>
      </p:sp>
      <p:sp>
        <p:nvSpPr>
          <p:cNvPr id="6" name="4 Marcador de pie de página"/>
          <p:cNvSpPr>
            <a:spLocks noGrp="1"/>
          </p:cNvSpPr>
          <p:nvPr>
            <p:ph type="ftr" sz="quarter" idx="11"/>
          </p:nvPr>
        </p:nvSpPr>
        <p:spPr/>
        <p:txBody>
          <a:bodyPr/>
          <a:lstStyle>
            <a:lvl1pPr>
              <a:defRPr/>
            </a:lvl1pPr>
          </a:lstStyle>
          <a:p>
            <a:pPr>
              <a:defRPr/>
            </a:pPr>
            <a:endParaRPr lang="es-ES_tradnl"/>
          </a:p>
        </p:txBody>
      </p:sp>
      <p:sp>
        <p:nvSpPr>
          <p:cNvPr id="7" name="5 Marcador de número de diapositiva"/>
          <p:cNvSpPr>
            <a:spLocks noGrp="1"/>
          </p:cNvSpPr>
          <p:nvPr>
            <p:ph type="sldNum" sz="quarter" idx="12"/>
          </p:nvPr>
        </p:nvSpPr>
        <p:spPr/>
        <p:txBody>
          <a:bodyPr/>
          <a:lstStyle>
            <a:lvl1pPr>
              <a:defRPr/>
            </a:lvl1pPr>
          </a:lstStyle>
          <a:p>
            <a:pPr>
              <a:defRPr/>
            </a:pPr>
            <a:fld id="{7F29D8E4-2432-430F-A094-DF14876CB210}" type="slidenum">
              <a:rPr lang="es-ES_tradnl"/>
              <a:pPr>
                <a:defRPr/>
              </a:pPr>
              <a:t>‹Nº›</a:t>
            </a:fld>
            <a:endParaRPr lang="es-ES_tradnl"/>
          </a:p>
        </p:txBody>
      </p:sp>
    </p:spTree>
    <p:extLst>
      <p:ext uri="{BB962C8B-B14F-4D97-AF65-F5344CB8AC3E}">
        <p14:creationId xmlns:p14="http://schemas.microsoft.com/office/powerpoint/2010/main" val="4276871730"/>
      </p:ext>
    </p:extLst>
  </p:cSld>
  <p:clrMapOvr>
    <a:masterClrMapping/>
  </p:clrMapOvr>
  <p:transition spd="med">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2-HD-TOP.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8A0FE234-62EA-4B66-9052-3D4EBC74E338}" type="datetimeFigureOut">
              <a:rPr lang="es-CO" smtClean="0"/>
              <a:t>12/04/2021</a:t>
            </a:fld>
            <a:endParaRPr lang="es-CO"/>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s-CO"/>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02220EC-BAAD-4BE1-9627-11C7C778CD43}" type="slidenum">
              <a:rPr lang="es-CO" smtClean="0"/>
              <a:t>‹Nº›</a:t>
            </a:fld>
            <a:endParaRPr lang="es-CO"/>
          </a:p>
        </p:txBody>
      </p:sp>
    </p:spTree>
    <p:extLst>
      <p:ext uri="{BB962C8B-B14F-4D97-AF65-F5344CB8AC3E}">
        <p14:creationId xmlns:p14="http://schemas.microsoft.com/office/powerpoint/2010/main" val="4006241125"/>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 id="2147483778" r:id="rId14"/>
    <p:sldLayoutId id="2147483779" r:id="rId15"/>
    <p:sldLayoutId id="2147483780" r:id="rId16"/>
    <p:sldLayoutId id="2147483781" r:id="rId17"/>
    <p:sldLayoutId id="2147483782" r:id="rId18"/>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oleObject" Target="../embeddings/oleObject1.bin"/><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oleObject" Target="../embeddings/oleObject2.bin"/><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oleObject" Target="../embeddings/oleObject3.bin"/><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oleObject" Target="../embeddings/oleObject4.bin"/><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oleObject" Target="../embeddings/oleObject5.bin"/><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oleObject" Target="../embeddings/oleObject6.bin"/><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oleObject" Target="../embeddings/oleObject7.bin"/><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oleObject" Target="../embeddings/oleObject8.bin"/><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8.wmf"/><Relationship Id="rId4" Type="http://schemas.openxmlformats.org/officeDocument/2006/relationships/oleObject" Target="../embeddings/oleObject9.bin"/></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2.wav"/><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0.wmf"/><Relationship Id="rId7" Type="http://schemas.openxmlformats.org/officeDocument/2006/relationships/image" Target="../media/image23.wmf"/><Relationship Id="rId2" Type="http://schemas.openxmlformats.org/officeDocument/2006/relationships/oleObject" Target="../embeddings/oleObject10.bin"/><Relationship Id="rId1" Type="http://schemas.openxmlformats.org/officeDocument/2006/relationships/slideLayout" Target="../slideLayouts/slideLayout7.xml"/><Relationship Id="rId6" Type="http://schemas.openxmlformats.org/officeDocument/2006/relationships/image" Target="../media/image22.wmf"/><Relationship Id="rId5" Type="http://schemas.openxmlformats.org/officeDocument/2006/relationships/image" Target="../media/image21.wmf"/><Relationship Id="rId4" Type="http://schemas.openxmlformats.org/officeDocument/2006/relationships/oleObject" Target="../embeddings/oleObject11.bin"/></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7.png"/><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5.wmf"/><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ChangeArrowheads="1"/>
          </p:cNvSpPr>
          <p:nvPr/>
        </p:nvSpPr>
        <p:spPr bwMode="auto">
          <a:xfrm>
            <a:off x="271024" y="1095105"/>
            <a:ext cx="7106478" cy="5257800"/>
          </a:xfrm>
          <a:prstGeom prst="rect">
            <a:avLst/>
          </a:prstGeom>
          <a:noFill/>
          <a:ln w="9525">
            <a:noFill/>
            <a:miter lim="800000"/>
            <a:headEnd/>
            <a:tailEnd/>
          </a:ln>
          <a:effectLst/>
        </p:spPr>
        <p:txBody>
          <a:bodyPr lIns="92075" tIns="46038" rIns="92075" bIns="46038" anchor="ctr"/>
          <a:lstStyle/>
          <a:p>
            <a:pPr algn="ctr" eaLnBrk="0" hangingPunct="0">
              <a:defRPr/>
            </a:pPr>
            <a:r>
              <a:rPr lang="es-ES_tradnl" sz="4800" b="1" dirty="0">
                <a:effectLst>
                  <a:outerShdw blurRad="38100" dist="38100" dir="2700000" algn="tl">
                    <a:srgbClr val="C0C0C0"/>
                  </a:outerShdw>
                </a:effectLst>
                <a:latin typeface="Arial" charset="0"/>
              </a:rPr>
              <a:t>REGLAMENTO PARA EL MANEJO Y TRANSPORTE DE MERCANCIAS PELIGROSAS</a:t>
            </a:r>
            <a:br>
              <a:rPr lang="es-ES_tradnl" sz="4800" dirty="0">
                <a:solidFill>
                  <a:schemeClr val="tx2"/>
                </a:solidFill>
                <a:effectLst>
                  <a:outerShdw blurRad="38100" dist="38100" dir="2700000" algn="tl">
                    <a:srgbClr val="C0C0C0"/>
                  </a:outerShdw>
                </a:effectLst>
                <a:latin typeface="Arial" charset="0"/>
              </a:rPr>
            </a:br>
            <a:r>
              <a:rPr lang="es-ES_tradnl" sz="4400" i="1" dirty="0">
                <a:solidFill>
                  <a:srgbClr val="0033FF"/>
                </a:solidFill>
                <a:effectLst>
                  <a:outerShdw blurRad="38100" dist="38100" dir="2700000" algn="tl">
                    <a:srgbClr val="C0C0C0"/>
                  </a:outerShdw>
                </a:effectLst>
                <a:latin typeface="Arial" charset="0"/>
              </a:rPr>
              <a:t>DECRETO 1609 DE JULIO 31 DE 2002</a:t>
            </a:r>
            <a:endParaRPr lang="es-ES_tradnl" sz="3600" dirty="0">
              <a:solidFill>
                <a:srgbClr val="0033FF"/>
              </a:solidFill>
              <a:latin typeface="Arial" charset="0"/>
            </a:endParaRPr>
          </a:p>
        </p:txBody>
      </p:sp>
      <p:sp>
        <p:nvSpPr>
          <p:cNvPr id="40963" name="Text Box 4"/>
          <p:cNvSpPr txBox="1">
            <a:spLocks noChangeArrowheads="1"/>
          </p:cNvSpPr>
          <p:nvPr/>
        </p:nvSpPr>
        <p:spPr bwMode="auto">
          <a:xfrm>
            <a:off x="5334000" y="228601"/>
            <a:ext cx="4267200" cy="646331"/>
          </a:xfrm>
          <a:prstGeom prst="rect">
            <a:avLst/>
          </a:prstGeom>
          <a:noFill/>
          <a:ln w="9525">
            <a:noFill/>
            <a:miter lim="800000"/>
            <a:headEnd/>
            <a:tailEnd/>
          </a:ln>
        </p:spPr>
        <p:txBody>
          <a:bodyPr>
            <a:spAutoFit/>
          </a:bodyPr>
          <a:lstStyle/>
          <a:p>
            <a:pPr algn="r" eaLnBrk="0" hangingPunct="0"/>
            <a:r>
              <a:rPr lang="es-ES_tradnl" dirty="0">
                <a:solidFill>
                  <a:schemeClr val="bg1"/>
                </a:solidFill>
                <a:latin typeface="Arial Narrow" pitchFamily="34" charset="0"/>
              </a:rPr>
              <a:t>Ministerio de Transporte                                      República de Colombia</a:t>
            </a:r>
            <a:endParaRPr lang="es-ES_tradnl" sz="2000" dirty="0">
              <a:latin typeface="Arial Narrow" pitchFamily="34" charset="0"/>
            </a:endParaRPr>
          </a:p>
        </p:txBody>
      </p:sp>
      <p:pic>
        <p:nvPicPr>
          <p:cNvPr id="4" name="Imagen 3"/>
          <p:cNvPicPr>
            <a:picLocks noChangeAspect="1"/>
          </p:cNvPicPr>
          <p:nvPr/>
        </p:nvPicPr>
        <p:blipFill>
          <a:blip r:embed="rId2"/>
          <a:stretch>
            <a:fillRect/>
          </a:stretch>
        </p:blipFill>
        <p:spPr>
          <a:xfrm>
            <a:off x="10668000" y="304800"/>
            <a:ext cx="1252976" cy="1054765"/>
          </a:xfrm>
          <a:prstGeom prst="rect">
            <a:avLst/>
          </a:prstGeom>
        </p:spPr>
      </p:pic>
      <p:pic>
        <p:nvPicPr>
          <p:cNvPr id="2" name="Imagen 1">
            <a:extLst>
              <a:ext uri="{FF2B5EF4-FFF2-40B4-BE49-F238E27FC236}">
                <a16:creationId xmlns:a16="http://schemas.microsoft.com/office/drawing/2014/main" id="{40E7F089-EF38-431E-8D83-F74014A7ED8A}"/>
              </a:ext>
            </a:extLst>
          </p:cNvPr>
          <p:cNvPicPr>
            <a:picLocks noChangeAspect="1"/>
          </p:cNvPicPr>
          <p:nvPr/>
        </p:nvPicPr>
        <p:blipFill>
          <a:blip r:embed="rId3"/>
          <a:stretch>
            <a:fillRect/>
          </a:stretch>
        </p:blipFill>
        <p:spPr>
          <a:xfrm rot="393308">
            <a:off x="8188539" y="1947104"/>
            <a:ext cx="3332067" cy="3356609"/>
          </a:xfrm>
          <a:prstGeom prst="rect">
            <a:avLst/>
          </a:prstGeom>
        </p:spPr>
      </p:pic>
    </p:spTree>
    <p:extLst>
      <p:ext uri="{BB962C8B-B14F-4D97-AF65-F5344CB8AC3E}">
        <p14:creationId xmlns:p14="http://schemas.microsoft.com/office/powerpoint/2010/main" val="703381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13666">
                                            <p:txEl>
                                              <p:pRg st="0" end="0"/>
                                            </p:txEl>
                                          </p:spTgt>
                                        </p:tgtEl>
                                        <p:attrNameLst>
                                          <p:attrName>style.visibility</p:attrName>
                                        </p:attrNameLst>
                                      </p:cBhvr>
                                      <p:to>
                                        <p:strVal val="visible"/>
                                      </p:to>
                                    </p:set>
                                    <p:anim calcmode="lin" valueType="num">
                                      <p:cBhvr additive="base">
                                        <p:cTn id="7" dur="500" fill="hold"/>
                                        <p:tgtEl>
                                          <p:spTgt spid="11366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3666">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6"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idx="1"/>
          </p:nvPr>
        </p:nvSpPr>
        <p:spPr>
          <a:xfrm>
            <a:off x="802702" y="1447800"/>
            <a:ext cx="6751037" cy="5105400"/>
          </a:xfrm>
        </p:spPr>
        <p:txBody>
          <a:bodyPr>
            <a:normAutofit/>
          </a:bodyPr>
          <a:lstStyle/>
          <a:p>
            <a:pPr algn="just"/>
            <a:r>
              <a:rPr lang="es-ES_tradnl" sz="2800" b="1" dirty="0">
                <a:solidFill>
                  <a:schemeClr val="tx2"/>
                </a:solidFill>
                <a:latin typeface="Arial" pitchFamily="34" charset="0"/>
              </a:rPr>
              <a:t>OBJETIVO</a:t>
            </a:r>
            <a:r>
              <a:rPr lang="es-ES_tradnl" sz="2800" dirty="0">
                <a:solidFill>
                  <a:schemeClr val="tx2"/>
                </a:solidFill>
                <a:latin typeface="Arial" pitchFamily="34" charset="0"/>
              </a:rPr>
              <a:t>: Establecer los requisitos técnicos y de seguridad para el manejo y transporte de M.P, con el fin de minimizar riesgos, garantizar seguridad. </a:t>
            </a:r>
          </a:p>
          <a:p>
            <a:pPr algn="just"/>
            <a:endParaRPr lang="es-ES_tradnl" sz="2800" dirty="0">
              <a:solidFill>
                <a:schemeClr val="tx2"/>
              </a:solidFill>
              <a:latin typeface="Arial" pitchFamily="34" charset="0"/>
            </a:endParaRPr>
          </a:p>
          <a:p>
            <a:pPr algn="just"/>
            <a:r>
              <a:rPr lang="es-ES_tradnl" sz="2800" b="1" dirty="0">
                <a:solidFill>
                  <a:schemeClr val="tx2"/>
                </a:solidFill>
                <a:latin typeface="Arial" pitchFamily="34" charset="0"/>
              </a:rPr>
              <a:t>ALCANCE</a:t>
            </a:r>
            <a:r>
              <a:rPr lang="es-ES_tradnl" sz="2800" dirty="0">
                <a:solidFill>
                  <a:schemeClr val="tx2"/>
                </a:solidFill>
                <a:latin typeface="Arial" pitchFamily="34" charset="0"/>
              </a:rPr>
              <a:t>: Transporte terrestre y las operaciones de preparación, envío, cargue, seguridad en envases y embalajes, segregación, transbordo, trasiego, almacenamiento, descarga y manipulación.</a:t>
            </a:r>
          </a:p>
        </p:txBody>
      </p:sp>
      <p:sp>
        <p:nvSpPr>
          <p:cNvPr id="41987" name="Text Box 5"/>
          <p:cNvSpPr txBox="1">
            <a:spLocks noChangeArrowheads="1"/>
          </p:cNvSpPr>
          <p:nvPr/>
        </p:nvSpPr>
        <p:spPr bwMode="auto">
          <a:xfrm>
            <a:off x="5334000" y="228601"/>
            <a:ext cx="4267200" cy="646331"/>
          </a:xfrm>
          <a:prstGeom prst="rect">
            <a:avLst/>
          </a:prstGeom>
          <a:noFill/>
          <a:ln w="9525">
            <a:noFill/>
            <a:miter lim="800000"/>
            <a:headEnd/>
            <a:tailEnd/>
          </a:ln>
        </p:spPr>
        <p:txBody>
          <a:bodyPr>
            <a:spAutoFit/>
          </a:bodyPr>
          <a:lstStyle/>
          <a:p>
            <a:pPr algn="r" eaLnBrk="0" hangingPunct="0"/>
            <a:r>
              <a:rPr lang="es-ES_tradnl">
                <a:solidFill>
                  <a:schemeClr val="bg1"/>
                </a:solidFill>
                <a:latin typeface="Arial Narrow" pitchFamily="34" charset="0"/>
              </a:rPr>
              <a:t>Ministerio de Transporte                                      República de Colombia</a:t>
            </a:r>
            <a:endParaRPr lang="es-ES_tradnl" sz="2000">
              <a:latin typeface="Arial Narrow" pitchFamily="34" charset="0"/>
            </a:endParaRPr>
          </a:p>
        </p:txBody>
      </p:sp>
      <p:pic>
        <p:nvPicPr>
          <p:cNvPr id="4" name="Imagen 3"/>
          <p:cNvPicPr>
            <a:picLocks noChangeAspect="1"/>
          </p:cNvPicPr>
          <p:nvPr/>
        </p:nvPicPr>
        <p:blipFill>
          <a:blip r:embed="rId2"/>
          <a:stretch>
            <a:fillRect/>
          </a:stretch>
        </p:blipFill>
        <p:spPr>
          <a:xfrm>
            <a:off x="10668000" y="304800"/>
            <a:ext cx="1252976" cy="1054765"/>
          </a:xfrm>
          <a:prstGeom prst="rect">
            <a:avLst/>
          </a:prstGeom>
        </p:spPr>
      </p:pic>
      <p:pic>
        <p:nvPicPr>
          <p:cNvPr id="2" name="Imagen 1">
            <a:extLst>
              <a:ext uri="{FF2B5EF4-FFF2-40B4-BE49-F238E27FC236}">
                <a16:creationId xmlns:a16="http://schemas.microsoft.com/office/drawing/2014/main" id="{B7D6D5AF-5422-49E6-B91B-2378F894ADC5}"/>
              </a:ext>
            </a:extLst>
          </p:cNvPr>
          <p:cNvPicPr>
            <a:picLocks noChangeAspect="1"/>
          </p:cNvPicPr>
          <p:nvPr/>
        </p:nvPicPr>
        <p:blipFill>
          <a:blip r:embed="rId3"/>
          <a:stretch>
            <a:fillRect/>
          </a:stretch>
        </p:blipFill>
        <p:spPr>
          <a:xfrm rot="19287673">
            <a:off x="7791242" y="2401061"/>
            <a:ext cx="3830914" cy="2884279"/>
          </a:xfrm>
          <a:prstGeom prst="rect">
            <a:avLst/>
          </a:prstGeom>
        </p:spPr>
      </p:pic>
    </p:spTree>
    <p:extLst>
      <p:ext uri="{BB962C8B-B14F-4D97-AF65-F5344CB8AC3E}">
        <p14:creationId xmlns:p14="http://schemas.microsoft.com/office/powerpoint/2010/main" val="980811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3"/>
          <p:cNvSpPr txBox="1">
            <a:spLocks noChangeArrowheads="1"/>
          </p:cNvSpPr>
          <p:nvPr/>
        </p:nvSpPr>
        <p:spPr bwMode="auto">
          <a:xfrm>
            <a:off x="5257800" y="330201"/>
            <a:ext cx="4267200" cy="646331"/>
          </a:xfrm>
          <a:prstGeom prst="rect">
            <a:avLst/>
          </a:prstGeom>
          <a:noFill/>
          <a:ln w="9525">
            <a:noFill/>
            <a:miter lim="800000"/>
            <a:headEnd/>
            <a:tailEnd/>
          </a:ln>
        </p:spPr>
        <p:txBody>
          <a:bodyPr>
            <a:spAutoFit/>
          </a:bodyPr>
          <a:lstStyle/>
          <a:p>
            <a:pPr algn="r" eaLnBrk="0" hangingPunct="0">
              <a:spcBef>
                <a:spcPct val="50000"/>
              </a:spcBef>
            </a:pPr>
            <a:r>
              <a:rPr lang="es-ES_tradnl">
                <a:solidFill>
                  <a:schemeClr val="bg1"/>
                </a:solidFill>
                <a:latin typeface="Arial Narrow" pitchFamily="34" charset="0"/>
              </a:rPr>
              <a:t>Ministerio de Transporte                                      República de Colombia</a:t>
            </a:r>
            <a:endParaRPr lang="es-ES_tradnl" sz="2000">
              <a:latin typeface="Arial Narrow" pitchFamily="34" charset="0"/>
            </a:endParaRPr>
          </a:p>
        </p:txBody>
      </p:sp>
      <p:sp>
        <p:nvSpPr>
          <p:cNvPr id="35843" name="Rectangle 4"/>
          <p:cNvSpPr>
            <a:spLocks noChangeArrowheads="1"/>
          </p:cNvSpPr>
          <p:nvPr/>
        </p:nvSpPr>
        <p:spPr bwMode="auto">
          <a:xfrm>
            <a:off x="2138155" y="976532"/>
            <a:ext cx="8358188" cy="1143000"/>
          </a:xfrm>
          <a:prstGeom prst="rect">
            <a:avLst/>
          </a:prstGeom>
          <a:noFill/>
          <a:ln w="9525">
            <a:noFill/>
            <a:miter lim="800000"/>
            <a:headEnd/>
            <a:tailEnd/>
          </a:ln>
        </p:spPr>
        <p:txBody>
          <a:bodyPr anchor="ctr"/>
          <a:lstStyle/>
          <a:p>
            <a:pPr algn="ctr" eaLnBrk="0" hangingPunct="0"/>
            <a:r>
              <a:rPr lang="es-ES_tradnl" sz="2800" dirty="0">
                <a:latin typeface="Arial" panose="020B0604020202020204" pitchFamily="34" charset="0"/>
                <a:cs typeface="Arial" panose="020B0604020202020204" pitchFamily="34" charset="0"/>
              </a:rPr>
              <a:t>PREMISAS BASICAS PARA EL TRANSPORTE DE MERCANCIAS PELIGROSAS</a:t>
            </a:r>
          </a:p>
        </p:txBody>
      </p:sp>
      <p:sp>
        <p:nvSpPr>
          <p:cNvPr id="35844" name="Rectangle 5"/>
          <p:cNvSpPr>
            <a:spLocks noChangeArrowheads="1"/>
          </p:cNvSpPr>
          <p:nvPr/>
        </p:nvSpPr>
        <p:spPr bwMode="auto">
          <a:xfrm>
            <a:off x="3992217" y="2119532"/>
            <a:ext cx="7762461" cy="4114800"/>
          </a:xfrm>
          <a:prstGeom prst="rect">
            <a:avLst/>
          </a:prstGeom>
          <a:noFill/>
          <a:ln w="9525">
            <a:noFill/>
            <a:miter lim="800000"/>
            <a:headEnd/>
            <a:tailEnd/>
          </a:ln>
        </p:spPr>
        <p:txBody>
          <a:bodyPr/>
          <a:lstStyle/>
          <a:p>
            <a:pPr marL="342900" indent="-342900" algn="just" eaLnBrk="0" hangingPunct="0">
              <a:spcBef>
                <a:spcPct val="20000"/>
              </a:spcBef>
            </a:pPr>
            <a:r>
              <a:rPr lang="es-ES_tradnl" sz="3200" dirty="0">
                <a:latin typeface="Times New Roman" pitchFamily="18" charset="0"/>
              </a:rPr>
              <a:t>  </a:t>
            </a:r>
            <a:r>
              <a:rPr lang="es-ES_tradnl" sz="2800" dirty="0">
                <a:latin typeface="Times New Roman" pitchFamily="18" charset="0"/>
              </a:rPr>
              <a:t>	</a:t>
            </a:r>
            <a:r>
              <a:rPr lang="es-ES_tradnl" sz="2800" b="1" dirty="0">
                <a:solidFill>
                  <a:srgbClr val="FF0000"/>
                </a:solidFill>
                <a:latin typeface="Arial" panose="020B0604020202020204" pitchFamily="34" charset="0"/>
                <a:cs typeface="Arial" panose="020B0604020202020204" pitchFamily="34" charset="0"/>
              </a:rPr>
              <a:t>Nadie</a:t>
            </a:r>
            <a:r>
              <a:rPr lang="es-ES_tradnl" sz="2800" dirty="0">
                <a:latin typeface="Arial" panose="020B0604020202020204" pitchFamily="34" charset="0"/>
                <a:cs typeface="Arial" panose="020B0604020202020204" pitchFamily="34" charset="0"/>
              </a:rPr>
              <a:t> puede presentar ni aceptar para transporte, mercancías peligrosas que no estén correctamente </a:t>
            </a:r>
            <a:r>
              <a:rPr lang="es-ES_tradnl" sz="2800" b="1" dirty="0">
                <a:solidFill>
                  <a:schemeClr val="accent4">
                    <a:lumMod val="75000"/>
                  </a:schemeClr>
                </a:solidFill>
                <a:latin typeface="Arial" panose="020B0604020202020204" pitchFamily="34" charset="0"/>
                <a:cs typeface="Arial" panose="020B0604020202020204" pitchFamily="34" charset="0"/>
              </a:rPr>
              <a:t>clasificadas, embaladas, envasadas, marcadas, etiquetadas, rotuladas descritas y certificadas en un documento de transporte</a:t>
            </a:r>
            <a:r>
              <a:rPr lang="es-ES_tradnl" sz="2800" dirty="0">
                <a:latin typeface="Arial" panose="020B0604020202020204" pitchFamily="34" charset="0"/>
                <a:cs typeface="Arial" panose="020B0604020202020204" pitchFamily="34" charset="0"/>
              </a:rPr>
              <a:t> y que no se hallen en las condiciones de transporte </a:t>
            </a:r>
            <a:r>
              <a:rPr lang="es-ES_tradnl" sz="3200" dirty="0">
                <a:latin typeface="Arial" panose="020B0604020202020204" pitchFamily="34" charset="0"/>
                <a:cs typeface="Arial" panose="020B0604020202020204" pitchFamily="34" charset="0"/>
              </a:rPr>
              <a:t>prescritas en la reglamentación</a:t>
            </a:r>
          </a:p>
        </p:txBody>
      </p:sp>
      <p:pic>
        <p:nvPicPr>
          <p:cNvPr id="5" name="Imagen 4"/>
          <p:cNvPicPr>
            <a:picLocks noChangeAspect="1"/>
          </p:cNvPicPr>
          <p:nvPr/>
        </p:nvPicPr>
        <p:blipFill>
          <a:blip r:embed="rId2"/>
          <a:stretch>
            <a:fillRect/>
          </a:stretch>
        </p:blipFill>
        <p:spPr>
          <a:xfrm>
            <a:off x="10668000" y="304800"/>
            <a:ext cx="1252976" cy="1054765"/>
          </a:xfrm>
          <a:prstGeom prst="rect">
            <a:avLst/>
          </a:prstGeom>
        </p:spPr>
      </p:pic>
      <p:pic>
        <p:nvPicPr>
          <p:cNvPr id="2" name="Imagen 1">
            <a:extLst>
              <a:ext uri="{FF2B5EF4-FFF2-40B4-BE49-F238E27FC236}">
                <a16:creationId xmlns:a16="http://schemas.microsoft.com/office/drawing/2014/main" id="{12A20A2B-223A-4E8F-A71E-01842EF4E7EE}"/>
              </a:ext>
            </a:extLst>
          </p:cNvPr>
          <p:cNvPicPr>
            <a:picLocks noChangeAspect="1"/>
          </p:cNvPicPr>
          <p:nvPr/>
        </p:nvPicPr>
        <p:blipFill>
          <a:blip r:embed="rId3"/>
          <a:stretch>
            <a:fillRect/>
          </a:stretch>
        </p:blipFill>
        <p:spPr>
          <a:xfrm>
            <a:off x="1033670" y="3006162"/>
            <a:ext cx="2639265" cy="2639265"/>
          </a:xfrm>
          <a:prstGeom prst="rect">
            <a:avLst/>
          </a:prstGeom>
        </p:spPr>
      </p:pic>
    </p:spTree>
    <p:extLst>
      <p:ext uri="{BB962C8B-B14F-4D97-AF65-F5344CB8AC3E}">
        <p14:creationId xmlns:p14="http://schemas.microsoft.com/office/powerpoint/2010/main" val="357465698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12" name="Rectangle 12"/>
          <p:cNvSpPr>
            <a:spLocks noChangeArrowheads="1"/>
          </p:cNvSpPr>
          <p:nvPr/>
        </p:nvSpPr>
        <p:spPr bwMode="auto">
          <a:xfrm>
            <a:off x="1809750" y="2071688"/>
            <a:ext cx="8572500" cy="4043362"/>
          </a:xfrm>
          <a:prstGeom prst="rect">
            <a:avLst/>
          </a:prstGeom>
          <a:noFill/>
          <a:ln w="9525">
            <a:noFill/>
            <a:miter lim="800000"/>
            <a:headEnd/>
            <a:tailEnd/>
          </a:ln>
        </p:spPr>
        <p:txBody>
          <a:bodyPr lIns="92075" tIns="46038" rIns="92075" bIns="46038"/>
          <a:lstStyle/>
          <a:p>
            <a:pPr marL="457200" indent="-457200" algn="just" eaLnBrk="0" hangingPunct="0">
              <a:spcBef>
                <a:spcPct val="20000"/>
              </a:spcBef>
            </a:pPr>
            <a:r>
              <a:rPr lang="es-ES_tradnl" sz="4800" dirty="0">
                <a:solidFill>
                  <a:schemeClr val="tx2"/>
                </a:solidFill>
              </a:rPr>
              <a:t>	</a:t>
            </a:r>
            <a:r>
              <a:rPr lang="es-ES_tradnl" sz="3600" dirty="0">
                <a:solidFill>
                  <a:schemeClr val="accent1"/>
                </a:solidFill>
                <a:latin typeface="Arial" panose="020B0604020202020204" pitchFamily="34" charset="0"/>
                <a:cs typeface="Arial" panose="020B0604020202020204" pitchFamily="34" charset="0"/>
              </a:rPr>
              <a:t>Velar por la seguridad </a:t>
            </a:r>
            <a:r>
              <a:rPr lang="es-ES_tradnl" sz="3600" dirty="0">
                <a:solidFill>
                  <a:schemeClr val="tx2"/>
                </a:solidFill>
                <a:latin typeface="Arial" panose="020B0604020202020204" pitchFamily="34" charset="0"/>
                <a:cs typeface="Arial" panose="020B0604020202020204" pitchFamily="34" charset="0"/>
              </a:rPr>
              <a:t>de la </a:t>
            </a:r>
            <a:r>
              <a:rPr lang="es-ES_tradnl" sz="3600" b="1" dirty="0">
                <a:solidFill>
                  <a:srgbClr val="00B050"/>
                </a:solidFill>
                <a:latin typeface="Arial" panose="020B0604020202020204" pitchFamily="34" charset="0"/>
                <a:cs typeface="Arial" panose="020B0604020202020204" pitchFamily="34" charset="0"/>
              </a:rPr>
              <a:t>población y el medio ambiente </a:t>
            </a:r>
            <a:r>
              <a:rPr lang="es-ES_tradnl" sz="3600" dirty="0">
                <a:solidFill>
                  <a:schemeClr val="tx2"/>
                </a:solidFill>
                <a:latin typeface="Arial" panose="020B0604020202020204" pitchFamily="34" charset="0"/>
                <a:cs typeface="Arial" panose="020B0604020202020204" pitchFamily="34" charset="0"/>
              </a:rPr>
              <a:t>frente a los riesgos derivados del transporte y manejo de materiales peligrosos en Colombia.</a:t>
            </a:r>
          </a:p>
        </p:txBody>
      </p:sp>
      <p:sp>
        <p:nvSpPr>
          <p:cNvPr id="36867" name="Text Box 13"/>
          <p:cNvSpPr txBox="1">
            <a:spLocks noChangeArrowheads="1"/>
          </p:cNvSpPr>
          <p:nvPr/>
        </p:nvSpPr>
        <p:spPr bwMode="auto">
          <a:xfrm>
            <a:off x="5410200" y="304801"/>
            <a:ext cx="4267200" cy="646331"/>
          </a:xfrm>
          <a:prstGeom prst="rect">
            <a:avLst/>
          </a:prstGeom>
          <a:noFill/>
          <a:ln w="9525">
            <a:noFill/>
            <a:miter lim="800000"/>
            <a:headEnd/>
            <a:tailEnd/>
          </a:ln>
        </p:spPr>
        <p:txBody>
          <a:bodyPr>
            <a:spAutoFit/>
          </a:bodyPr>
          <a:lstStyle/>
          <a:p>
            <a:pPr algn="r" eaLnBrk="0" hangingPunct="0">
              <a:spcBef>
                <a:spcPct val="50000"/>
              </a:spcBef>
            </a:pPr>
            <a:r>
              <a:rPr lang="es-ES_tradnl">
                <a:solidFill>
                  <a:schemeClr val="bg1"/>
                </a:solidFill>
                <a:latin typeface="Arial Narrow" pitchFamily="34" charset="0"/>
              </a:rPr>
              <a:t>Ministerio de Transporte                                      República de Colombia</a:t>
            </a:r>
            <a:endParaRPr lang="es-ES_tradnl" sz="2000">
              <a:latin typeface="Arial Narrow" pitchFamily="34" charset="0"/>
            </a:endParaRPr>
          </a:p>
        </p:txBody>
      </p:sp>
      <p:sp>
        <p:nvSpPr>
          <p:cNvPr id="76814" name="Rectangle 14"/>
          <p:cNvSpPr>
            <a:spLocks noChangeArrowheads="1"/>
          </p:cNvSpPr>
          <p:nvPr/>
        </p:nvSpPr>
        <p:spPr bwMode="auto">
          <a:xfrm>
            <a:off x="1524000" y="1428750"/>
            <a:ext cx="5105400" cy="579438"/>
          </a:xfrm>
          <a:prstGeom prst="rect">
            <a:avLst/>
          </a:prstGeom>
          <a:noFill/>
          <a:ln w="9525">
            <a:noFill/>
            <a:miter lim="800000"/>
            <a:headEnd/>
            <a:tailEnd/>
          </a:ln>
          <a:effectLst/>
        </p:spPr>
        <p:txBody>
          <a:bodyPr>
            <a:spAutoFit/>
          </a:bodyPr>
          <a:lstStyle/>
          <a:p>
            <a:pPr eaLnBrk="0" hangingPunct="0">
              <a:defRPr/>
            </a:pPr>
            <a:r>
              <a:rPr lang="es-ES_tradnl" sz="3200" dirty="0">
                <a:solidFill>
                  <a:schemeClr val="tx2"/>
                </a:solidFill>
                <a:effectLst>
                  <a:outerShdw blurRad="38100" dist="38100" dir="2700000" algn="tl">
                    <a:srgbClr val="C0C0C0"/>
                  </a:outerShdw>
                </a:effectLst>
                <a:latin typeface="Times New Roman" pitchFamily="18" charset="0"/>
              </a:rPr>
              <a:t> </a:t>
            </a:r>
            <a:r>
              <a:rPr lang="es-ES_tradnl" sz="3200" dirty="0">
                <a:solidFill>
                  <a:schemeClr val="tx2"/>
                </a:solidFill>
                <a:effectLst>
                  <a:outerShdw blurRad="38100" dist="38100" dir="2700000" algn="tl">
                    <a:srgbClr val="C0C0C0"/>
                  </a:outerShdw>
                </a:effectLst>
                <a:latin typeface="Arial" panose="020B0604020202020204" pitchFamily="34" charset="0"/>
                <a:cs typeface="Arial" panose="020B0604020202020204" pitchFamily="34" charset="0"/>
              </a:rPr>
              <a:t>QUE  SE  PRETENDE </a:t>
            </a:r>
            <a:r>
              <a:rPr lang="es-ES_tradnl" sz="3200" dirty="0">
                <a:solidFill>
                  <a:schemeClr val="tx2"/>
                </a:solidFill>
                <a:effectLst>
                  <a:outerShdw blurRad="38100" dist="38100" dir="2700000" algn="tl">
                    <a:srgbClr val="C0C0C0"/>
                  </a:outerShdw>
                </a:effectLst>
                <a:latin typeface="Times New Roman" pitchFamily="18" charset="0"/>
              </a:rPr>
              <a:t>? </a:t>
            </a:r>
            <a:endParaRPr lang="es-ES" sz="3200" dirty="0">
              <a:solidFill>
                <a:schemeClr val="tx2"/>
              </a:solidFill>
              <a:effectLst>
                <a:outerShdw blurRad="38100" dist="38100" dir="2700000" algn="tl">
                  <a:srgbClr val="C0C0C0"/>
                </a:outerShdw>
              </a:effectLst>
              <a:latin typeface="Times New Roman" pitchFamily="18" charset="0"/>
            </a:endParaRPr>
          </a:p>
        </p:txBody>
      </p:sp>
      <p:pic>
        <p:nvPicPr>
          <p:cNvPr id="5" name="Imagen 4"/>
          <p:cNvPicPr>
            <a:picLocks noChangeAspect="1"/>
          </p:cNvPicPr>
          <p:nvPr/>
        </p:nvPicPr>
        <p:blipFill>
          <a:blip r:embed="rId2"/>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1296802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76812">
                                            <p:txEl>
                                              <p:pRg st="0" end="0"/>
                                            </p:txEl>
                                          </p:spTgt>
                                        </p:tgtEl>
                                        <p:attrNameLst>
                                          <p:attrName>style.visibility</p:attrName>
                                        </p:attrNameLst>
                                      </p:cBhvr>
                                      <p:to>
                                        <p:strVal val="visible"/>
                                      </p:to>
                                    </p:set>
                                    <p:anim calcmode="lin" valueType="num">
                                      <p:cBhvr additive="base">
                                        <p:cTn id="7" dur="500" fill="hold"/>
                                        <p:tgtEl>
                                          <p:spTgt spid="7681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681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12"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4"/>
          <p:cNvSpPr txBox="1">
            <a:spLocks noChangeArrowheads="1"/>
          </p:cNvSpPr>
          <p:nvPr/>
        </p:nvSpPr>
        <p:spPr bwMode="auto">
          <a:xfrm>
            <a:off x="5257800" y="330201"/>
            <a:ext cx="4267200" cy="646331"/>
          </a:xfrm>
          <a:prstGeom prst="rect">
            <a:avLst/>
          </a:prstGeom>
          <a:noFill/>
          <a:ln w="9525">
            <a:noFill/>
            <a:miter lim="800000"/>
            <a:headEnd/>
            <a:tailEnd/>
          </a:ln>
        </p:spPr>
        <p:txBody>
          <a:bodyPr>
            <a:spAutoFit/>
          </a:bodyPr>
          <a:lstStyle/>
          <a:p>
            <a:pPr algn="r" eaLnBrk="0" hangingPunct="0">
              <a:spcBef>
                <a:spcPct val="50000"/>
              </a:spcBef>
            </a:pPr>
            <a:r>
              <a:rPr lang="es-ES_tradnl">
                <a:solidFill>
                  <a:schemeClr val="bg1"/>
                </a:solidFill>
                <a:latin typeface="Arial Narrow" pitchFamily="34" charset="0"/>
              </a:rPr>
              <a:t>Ministerio de Transporte                                      República de Colombia</a:t>
            </a:r>
            <a:endParaRPr lang="es-ES_tradnl" sz="2000">
              <a:latin typeface="Arial Narrow" pitchFamily="34" charset="0"/>
            </a:endParaRPr>
          </a:p>
        </p:txBody>
      </p:sp>
      <p:sp>
        <p:nvSpPr>
          <p:cNvPr id="37891" name="Text Box 8"/>
          <p:cNvSpPr txBox="1">
            <a:spLocks noChangeArrowheads="1"/>
          </p:cNvSpPr>
          <p:nvPr/>
        </p:nvSpPr>
        <p:spPr bwMode="auto">
          <a:xfrm>
            <a:off x="5257800" y="330201"/>
            <a:ext cx="4267200" cy="646331"/>
          </a:xfrm>
          <a:prstGeom prst="rect">
            <a:avLst/>
          </a:prstGeom>
          <a:noFill/>
          <a:ln w="9525">
            <a:noFill/>
            <a:miter lim="800000"/>
            <a:headEnd/>
            <a:tailEnd/>
          </a:ln>
        </p:spPr>
        <p:txBody>
          <a:bodyPr>
            <a:spAutoFit/>
          </a:bodyPr>
          <a:lstStyle/>
          <a:p>
            <a:pPr algn="r" eaLnBrk="0" hangingPunct="0">
              <a:spcBef>
                <a:spcPct val="50000"/>
              </a:spcBef>
            </a:pPr>
            <a:r>
              <a:rPr lang="es-ES_tradnl">
                <a:solidFill>
                  <a:schemeClr val="bg1"/>
                </a:solidFill>
                <a:latin typeface="Arial Narrow" pitchFamily="34" charset="0"/>
              </a:rPr>
              <a:t>Ministerio de Transporte                                      República de Colombia</a:t>
            </a:r>
            <a:endParaRPr lang="es-ES_tradnl" sz="2000">
              <a:latin typeface="Arial Narrow" pitchFamily="34" charset="0"/>
            </a:endParaRPr>
          </a:p>
        </p:txBody>
      </p:sp>
      <p:sp>
        <p:nvSpPr>
          <p:cNvPr id="176137" name="Rectangle 9"/>
          <p:cNvSpPr>
            <a:spLocks noChangeArrowheads="1"/>
          </p:cNvSpPr>
          <p:nvPr/>
        </p:nvSpPr>
        <p:spPr bwMode="auto">
          <a:xfrm>
            <a:off x="833024" y="1359565"/>
            <a:ext cx="5562600" cy="1143000"/>
          </a:xfrm>
          <a:prstGeom prst="rect">
            <a:avLst/>
          </a:prstGeom>
          <a:noFill/>
          <a:ln w="9525">
            <a:noFill/>
            <a:miter lim="800000"/>
            <a:headEnd/>
            <a:tailEnd/>
          </a:ln>
          <a:effectLst/>
        </p:spPr>
        <p:txBody>
          <a:bodyPr anchor="ctr"/>
          <a:lstStyle/>
          <a:p>
            <a:pPr algn="ctr" eaLnBrk="0" hangingPunct="0">
              <a:defRPr/>
            </a:pPr>
            <a:r>
              <a:rPr lang="es-ES_tradnl" sz="3200" dirty="0">
                <a:solidFill>
                  <a:schemeClr val="tx2"/>
                </a:solidFill>
                <a:effectLst>
                  <a:outerShdw blurRad="38100" dist="38100" dir="2700000" algn="tl">
                    <a:srgbClr val="C0C0C0"/>
                  </a:outerShdw>
                </a:effectLst>
                <a:latin typeface="Arial" charset="0"/>
              </a:rPr>
              <a:t>MERCANCIA PELIGROSA</a:t>
            </a:r>
            <a:endParaRPr lang="es-ES_tradnl" sz="3200" dirty="0">
              <a:solidFill>
                <a:schemeClr val="tx2"/>
              </a:solidFill>
              <a:latin typeface="Times New Roman" pitchFamily="18" charset="0"/>
            </a:endParaRPr>
          </a:p>
        </p:txBody>
      </p:sp>
      <p:sp>
        <p:nvSpPr>
          <p:cNvPr id="176138" name="Rectangle 10"/>
          <p:cNvSpPr>
            <a:spLocks noChangeArrowheads="1"/>
          </p:cNvSpPr>
          <p:nvPr/>
        </p:nvSpPr>
        <p:spPr bwMode="auto">
          <a:xfrm>
            <a:off x="452437" y="2418522"/>
            <a:ext cx="10679389" cy="1936914"/>
          </a:xfrm>
          <a:prstGeom prst="rect">
            <a:avLst/>
          </a:prstGeom>
          <a:noFill/>
          <a:ln w="9525">
            <a:noFill/>
            <a:miter lim="800000"/>
            <a:headEnd/>
            <a:tailEnd/>
          </a:ln>
        </p:spPr>
        <p:txBody>
          <a:bodyPr/>
          <a:lstStyle/>
          <a:p>
            <a:pPr marL="342900" indent="-342900" algn="just" eaLnBrk="0" hangingPunct="0">
              <a:spcBef>
                <a:spcPct val="20000"/>
              </a:spcBef>
            </a:pPr>
            <a:r>
              <a:rPr lang="es-ES_tradnl" sz="2400" dirty="0">
                <a:solidFill>
                  <a:schemeClr val="tx2"/>
                </a:solidFill>
              </a:rPr>
              <a:t>   </a:t>
            </a:r>
            <a:r>
              <a:rPr lang="es-ES_tradnl" sz="2400" dirty="0">
                <a:solidFill>
                  <a:schemeClr val="tx2"/>
                </a:solidFill>
                <a:latin typeface="Arial" panose="020B0604020202020204" pitchFamily="34" charset="0"/>
                <a:cs typeface="Arial" panose="020B0604020202020204" pitchFamily="34" charset="0"/>
              </a:rPr>
              <a:t>Elementos ya sean en estado líquido, sólido o gaseoso, cuya naturaleza y composición son nocivos y que durante su fabricación, manejo, transporte, almacenamiento o uso, pueden generar o desprender, polvos, radiaciones ionizantes, humos, gases, líquidos, vapores o fibras infecciosas, irritantes inflamables, explosivas, corrosivas, asfixiantes, tóxicas o de otra naturaleza peligrosa, que representan un peligro para la vida de las personas, animales y los recursos naturales</a:t>
            </a:r>
            <a:r>
              <a:rPr lang="es-ES_tradnl" sz="2400" dirty="0">
                <a:solidFill>
                  <a:schemeClr val="tx2"/>
                </a:solidFill>
              </a:rPr>
              <a:t>.</a:t>
            </a:r>
          </a:p>
        </p:txBody>
      </p:sp>
      <p:pic>
        <p:nvPicPr>
          <p:cNvPr id="6" name="Imagen 5"/>
          <p:cNvPicPr>
            <a:picLocks noChangeAspect="1"/>
          </p:cNvPicPr>
          <p:nvPr/>
        </p:nvPicPr>
        <p:blipFill>
          <a:blip r:embed="rId2"/>
          <a:stretch>
            <a:fillRect/>
          </a:stretch>
        </p:blipFill>
        <p:spPr>
          <a:xfrm>
            <a:off x="10668000" y="304800"/>
            <a:ext cx="1252976" cy="1054765"/>
          </a:xfrm>
          <a:prstGeom prst="rect">
            <a:avLst/>
          </a:prstGeom>
        </p:spPr>
      </p:pic>
      <p:pic>
        <p:nvPicPr>
          <p:cNvPr id="3" name="Imagen 2">
            <a:extLst>
              <a:ext uri="{FF2B5EF4-FFF2-40B4-BE49-F238E27FC236}">
                <a16:creationId xmlns:a16="http://schemas.microsoft.com/office/drawing/2014/main" id="{CBC11684-FD6C-45C1-B9B8-BC5648DC836B}"/>
              </a:ext>
            </a:extLst>
          </p:cNvPr>
          <p:cNvPicPr>
            <a:picLocks noChangeAspect="1"/>
          </p:cNvPicPr>
          <p:nvPr/>
        </p:nvPicPr>
        <p:blipFill>
          <a:blip r:embed="rId3"/>
          <a:stretch>
            <a:fillRect/>
          </a:stretch>
        </p:blipFill>
        <p:spPr>
          <a:xfrm>
            <a:off x="2173358" y="5313155"/>
            <a:ext cx="7351642" cy="1171575"/>
          </a:xfrm>
          <a:prstGeom prst="rect">
            <a:avLst/>
          </a:prstGeom>
        </p:spPr>
      </p:pic>
    </p:spTree>
    <p:extLst>
      <p:ext uri="{BB962C8B-B14F-4D97-AF65-F5344CB8AC3E}">
        <p14:creationId xmlns:p14="http://schemas.microsoft.com/office/powerpoint/2010/main" val="33733015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76137"/>
                                        </p:tgtEl>
                                        <p:attrNameLst>
                                          <p:attrName>style.visibility</p:attrName>
                                        </p:attrNameLst>
                                      </p:cBhvr>
                                      <p:to>
                                        <p:strVal val="visible"/>
                                      </p:to>
                                    </p:set>
                                    <p:animEffect transition="in" filter="barn(outVertical)">
                                      <p:cBhvr>
                                        <p:cTn id="7" dur="500"/>
                                        <p:tgtEl>
                                          <p:spTgt spid="17613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17613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7" grpId="0" autoUpdateAnimBg="0"/>
      <p:bldP spid="176138"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452662" y="714357"/>
            <a:ext cx="7643866" cy="1200329"/>
          </a:xfrm>
          <a:prstGeom prst="rect">
            <a:avLst/>
          </a:prstGeom>
        </p:spPr>
        <p:txBody>
          <a:bodyPr wrap="square">
            <a:spAutoFit/>
          </a:bodyPr>
          <a:lstStyle/>
          <a:p>
            <a:pPr algn="ctr"/>
            <a:r>
              <a:rPr lang="es-CO" sz="2400" b="1" dirty="0"/>
              <a:t>Estados de la materia </a:t>
            </a:r>
          </a:p>
          <a:p>
            <a:r>
              <a:rPr lang="es-CO" sz="2400" dirty="0"/>
              <a:t>Todos los elementos existen en la naturaleza en tres estados: </a:t>
            </a:r>
            <a:r>
              <a:rPr lang="es-CO" sz="2400" b="1" dirty="0"/>
              <a:t>sólido, líquido y gaseoso. </a:t>
            </a:r>
            <a:endParaRPr lang="es-CO" sz="2400" dirty="0"/>
          </a:p>
        </p:txBody>
      </p:sp>
      <p:pic>
        <p:nvPicPr>
          <p:cNvPr id="1026" name="Picture 2"/>
          <p:cNvPicPr>
            <a:picLocks noChangeAspect="1" noChangeArrowheads="1"/>
          </p:cNvPicPr>
          <p:nvPr/>
        </p:nvPicPr>
        <p:blipFill>
          <a:blip r:embed="rId2" cstate="print"/>
          <a:srcRect/>
          <a:stretch>
            <a:fillRect/>
          </a:stretch>
        </p:blipFill>
        <p:spPr bwMode="auto">
          <a:xfrm>
            <a:off x="2166911" y="2428868"/>
            <a:ext cx="7786741" cy="2143140"/>
          </a:xfrm>
          <a:prstGeom prst="rect">
            <a:avLst/>
          </a:prstGeom>
          <a:noFill/>
          <a:ln w="9525">
            <a:noFill/>
            <a:miter lim="800000"/>
            <a:headEnd/>
            <a:tailEnd/>
          </a:ln>
          <a:effectLst/>
        </p:spPr>
      </p:pic>
      <p:sp>
        <p:nvSpPr>
          <p:cNvPr id="6" name="5 Rectángulo"/>
          <p:cNvSpPr/>
          <p:nvPr/>
        </p:nvSpPr>
        <p:spPr>
          <a:xfrm>
            <a:off x="2309786" y="5072074"/>
            <a:ext cx="8001056" cy="369332"/>
          </a:xfrm>
          <a:prstGeom prst="rect">
            <a:avLst/>
          </a:prstGeom>
        </p:spPr>
        <p:txBody>
          <a:bodyPr wrap="square">
            <a:spAutoFit/>
          </a:bodyPr>
          <a:lstStyle/>
          <a:p>
            <a:pPr algn="ctr"/>
            <a:r>
              <a:rPr lang="es-CO" dirty="0"/>
              <a:t>Sólido (ej. hielo)                Líquido (ej. agua)             Gas (ej. helio) </a:t>
            </a:r>
          </a:p>
        </p:txBody>
      </p:sp>
      <p:pic>
        <p:nvPicPr>
          <p:cNvPr id="5" name="Imagen 4"/>
          <p:cNvPicPr>
            <a:picLocks noChangeAspect="1"/>
          </p:cNvPicPr>
          <p:nvPr/>
        </p:nvPicPr>
        <p:blipFill>
          <a:blip r:embed="rId3"/>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1844997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874643" y="1550504"/>
            <a:ext cx="9793357" cy="4708981"/>
          </a:xfrm>
          <a:prstGeom prst="rect">
            <a:avLst/>
          </a:prstGeom>
        </p:spPr>
        <p:txBody>
          <a:bodyPr wrap="square">
            <a:spAutoFit/>
          </a:bodyPr>
          <a:lstStyle/>
          <a:p>
            <a:pPr algn="just"/>
            <a:r>
              <a:rPr lang="es-CO" sz="2000" b="1" dirty="0"/>
              <a:t>Solido: </a:t>
            </a:r>
            <a:r>
              <a:rPr lang="es-CO" sz="2000" dirty="0"/>
              <a:t>Estado en el que, bajo condiciones normales, una sustancia tiene forma propia y mantiene su tamaño. </a:t>
            </a:r>
          </a:p>
          <a:p>
            <a:pPr algn="just"/>
            <a:endParaRPr lang="es-CO" sz="2000" b="1" dirty="0"/>
          </a:p>
          <a:p>
            <a:pPr algn="just"/>
            <a:r>
              <a:rPr lang="es-CO" sz="2000" b="1" dirty="0"/>
              <a:t>Líquido: </a:t>
            </a:r>
            <a:r>
              <a:rPr lang="es-CO" sz="2000" dirty="0"/>
              <a:t>Estado en el que una sustancia tiene un volumen determinado, pero adquiere la forma del recipiente que la contiene. </a:t>
            </a:r>
          </a:p>
          <a:p>
            <a:pPr algn="just"/>
            <a:endParaRPr lang="es-CO" sz="2000" b="1" dirty="0"/>
          </a:p>
          <a:p>
            <a:pPr algn="just"/>
            <a:r>
              <a:rPr lang="es-CO" sz="2000" b="1" dirty="0"/>
              <a:t>Gaseoso: </a:t>
            </a:r>
            <a:r>
              <a:rPr lang="es-CO" sz="2000" dirty="0"/>
              <a:t>Estado en el que una sustancia se expande o se comprime fácilmente, adquiriendo el volumen y la forma del recipiente que la contiene. </a:t>
            </a:r>
          </a:p>
          <a:p>
            <a:pPr algn="just"/>
            <a:endParaRPr lang="es-CO" sz="2000" b="1" dirty="0"/>
          </a:p>
          <a:p>
            <a:pPr algn="just"/>
            <a:r>
              <a:rPr lang="es-CO" sz="2000" b="1" i="1" dirty="0"/>
              <a:t>Gel:</a:t>
            </a:r>
            <a:r>
              <a:rPr lang="es-CO" sz="2000" i="1" dirty="0"/>
              <a:t> Materia con apariencia de sólido y consistencia gelatinosa que se forma al dejar en reposo una disolución coloidal. </a:t>
            </a:r>
          </a:p>
          <a:p>
            <a:pPr algn="just"/>
            <a:endParaRPr lang="es-CO" sz="2000" i="1" dirty="0"/>
          </a:p>
          <a:p>
            <a:pPr algn="just"/>
            <a:r>
              <a:rPr lang="es-CO" b="1" dirty="0"/>
              <a:t>Coloide:</a:t>
            </a:r>
            <a:r>
              <a:rPr lang="es-CO" sz="2000" i="1" dirty="0"/>
              <a:t> Sustancia que al disgregarse en un líquido se divide en partículas de diámetro comprendido entre uno y cien milimicras, aproximadamente, que se denominan micelas</a:t>
            </a:r>
            <a:r>
              <a:rPr lang="es-CO" i="1" dirty="0"/>
              <a:t>. </a:t>
            </a:r>
            <a:endParaRPr lang="es-CO" dirty="0"/>
          </a:p>
        </p:txBody>
      </p:sp>
      <p:pic>
        <p:nvPicPr>
          <p:cNvPr id="3" name="Imagen 2"/>
          <p:cNvPicPr>
            <a:picLocks noChangeAspect="1"/>
          </p:cNvPicPr>
          <p:nvPr/>
        </p:nvPicPr>
        <p:blipFill>
          <a:blip r:embed="rId2"/>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26539336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60" name="Rectangle 8"/>
          <p:cNvSpPr>
            <a:spLocks noChangeArrowheads="1"/>
          </p:cNvSpPr>
          <p:nvPr/>
        </p:nvSpPr>
        <p:spPr bwMode="auto">
          <a:xfrm>
            <a:off x="1752600" y="1447800"/>
            <a:ext cx="8915400" cy="5410200"/>
          </a:xfrm>
          <a:prstGeom prst="rect">
            <a:avLst/>
          </a:prstGeom>
          <a:noFill/>
          <a:ln w="9525">
            <a:noFill/>
            <a:miter lim="800000"/>
            <a:headEnd/>
            <a:tailEnd/>
          </a:ln>
        </p:spPr>
        <p:txBody>
          <a:bodyPr lIns="92075" tIns="46038" rIns="92075" bIns="46038"/>
          <a:lstStyle/>
          <a:p>
            <a:pPr marL="342900" indent="-342900" eaLnBrk="0" hangingPunct="0">
              <a:spcBef>
                <a:spcPct val="20000"/>
              </a:spcBef>
              <a:buFont typeface="Wingdings" pitchFamily="2" charset="2"/>
              <a:buChar char="ü"/>
            </a:pPr>
            <a:r>
              <a:rPr lang="es-ES_tradnl" sz="2400" dirty="0">
                <a:solidFill>
                  <a:schemeClr val="tx2"/>
                </a:solidFill>
              </a:rPr>
              <a:t>Clase 1: Explosivos</a:t>
            </a:r>
          </a:p>
          <a:p>
            <a:pPr marL="342900" indent="-342900" eaLnBrk="0" hangingPunct="0">
              <a:spcBef>
                <a:spcPct val="20000"/>
              </a:spcBef>
              <a:buFont typeface="Wingdings" pitchFamily="2" charset="2"/>
              <a:buChar char="ü"/>
            </a:pPr>
            <a:r>
              <a:rPr lang="es-ES_tradnl" sz="2400" dirty="0">
                <a:solidFill>
                  <a:schemeClr val="tx2"/>
                </a:solidFill>
              </a:rPr>
              <a:t>Clase 2: Gases</a:t>
            </a:r>
          </a:p>
          <a:p>
            <a:pPr marL="342900" indent="-342900" eaLnBrk="0" hangingPunct="0">
              <a:spcBef>
                <a:spcPct val="20000"/>
              </a:spcBef>
              <a:buFont typeface="Wingdings" pitchFamily="2" charset="2"/>
              <a:buChar char="ü"/>
            </a:pPr>
            <a:r>
              <a:rPr lang="es-ES_tradnl" sz="2400" dirty="0">
                <a:solidFill>
                  <a:schemeClr val="tx2"/>
                </a:solidFill>
              </a:rPr>
              <a:t>Clase 3: Líquidos inflamables</a:t>
            </a:r>
          </a:p>
          <a:p>
            <a:pPr marL="342900" indent="-342900" eaLnBrk="0" hangingPunct="0">
              <a:spcBef>
                <a:spcPct val="20000"/>
              </a:spcBef>
              <a:buFont typeface="Wingdings" pitchFamily="2" charset="2"/>
              <a:buChar char="ü"/>
            </a:pPr>
            <a:r>
              <a:rPr lang="es-ES_tradnl" sz="2400" dirty="0">
                <a:solidFill>
                  <a:schemeClr val="tx2"/>
                </a:solidFill>
              </a:rPr>
              <a:t>Clase 4: Sólidos inflamables</a:t>
            </a:r>
          </a:p>
          <a:p>
            <a:pPr marL="342900" indent="-342900" eaLnBrk="0" hangingPunct="0">
              <a:spcBef>
                <a:spcPct val="20000"/>
              </a:spcBef>
              <a:buFont typeface="Wingdings" pitchFamily="2" charset="2"/>
              <a:buChar char="ü"/>
            </a:pPr>
            <a:r>
              <a:rPr lang="es-ES_tradnl" sz="2400" dirty="0">
                <a:solidFill>
                  <a:schemeClr val="tx2"/>
                </a:solidFill>
              </a:rPr>
              <a:t>Clase 5: Sustancias comburentes y Peróxidos orgánicos</a:t>
            </a:r>
          </a:p>
          <a:p>
            <a:pPr marL="342900" indent="-342900" eaLnBrk="0" hangingPunct="0">
              <a:spcBef>
                <a:spcPct val="20000"/>
              </a:spcBef>
              <a:buFont typeface="Wingdings" pitchFamily="2" charset="2"/>
              <a:buChar char="ü"/>
            </a:pPr>
            <a:r>
              <a:rPr lang="es-ES_tradnl" sz="2400" dirty="0">
                <a:solidFill>
                  <a:schemeClr val="tx2"/>
                </a:solidFill>
              </a:rPr>
              <a:t>Clase 6: Sustancias tóxicas e infecciosas</a:t>
            </a:r>
          </a:p>
          <a:p>
            <a:pPr marL="342900" indent="-342900" eaLnBrk="0" hangingPunct="0">
              <a:spcBef>
                <a:spcPct val="20000"/>
              </a:spcBef>
              <a:buFont typeface="Wingdings" pitchFamily="2" charset="2"/>
              <a:buChar char="ü"/>
            </a:pPr>
            <a:r>
              <a:rPr lang="es-ES_tradnl" sz="2400" dirty="0">
                <a:solidFill>
                  <a:schemeClr val="tx2"/>
                </a:solidFill>
              </a:rPr>
              <a:t>Clase 7: Sustancias radiactivas</a:t>
            </a:r>
          </a:p>
          <a:p>
            <a:pPr marL="342900" indent="-342900" eaLnBrk="0" hangingPunct="0">
              <a:spcBef>
                <a:spcPct val="20000"/>
              </a:spcBef>
              <a:buFont typeface="Wingdings" pitchFamily="2" charset="2"/>
              <a:buChar char="ü"/>
            </a:pPr>
            <a:r>
              <a:rPr lang="es-ES_tradnl" sz="2400" dirty="0">
                <a:solidFill>
                  <a:schemeClr val="tx2"/>
                </a:solidFill>
              </a:rPr>
              <a:t>Clase 8: Sustancias corrosivas</a:t>
            </a:r>
          </a:p>
          <a:p>
            <a:pPr marL="342900" indent="-342900" eaLnBrk="0" hangingPunct="0">
              <a:spcBef>
                <a:spcPct val="20000"/>
              </a:spcBef>
              <a:buFont typeface="Wingdings" pitchFamily="2" charset="2"/>
              <a:buChar char="ü"/>
            </a:pPr>
            <a:r>
              <a:rPr lang="es-ES_tradnl" sz="2400" dirty="0">
                <a:solidFill>
                  <a:schemeClr val="tx2"/>
                </a:solidFill>
              </a:rPr>
              <a:t>Clase 9: Sustancias peligrosas varias </a:t>
            </a:r>
          </a:p>
        </p:txBody>
      </p:sp>
      <p:sp>
        <p:nvSpPr>
          <p:cNvPr id="38915" name="Text Box 10"/>
          <p:cNvSpPr txBox="1">
            <a:spLocks noChangeArrowheads="1"/>
          </p:cNvSpPr>
          <p:nvPr/>
        </p:nvSpPr>
        <p:spPr bwMode="auto">
          <a:xfrm>
            <a:off x="5334000" y="304801"/>
            <a:ext cx="4267200" cy="646331"/>
          </a:xfrm>
          <a:prstGeom prst="rect">
            <a:avLst/>
          </a:prstGeom>
          <a:noFill/>
          <a:ln w="9525">
            <a:noFill/>
            <a:miter lim="800000"/>
            <a:headEnd/>
            <a:tailEnd/>
          </a:ln>
        </p:spPr>
        <p:txBody>
          <a:bodyPr>
            <a:spAutoFit/>
          </a:bodyPr>
          <a:lstStyle/>
          <a:p>
            <a:pPr algn="r" eaLnBrk="0" hangingPunct="0">
              <a:spcBef>
                <a:spcPct val="50000"/>
              </a:spcBef>
            </a:pPr>
            <a:r>
              <a:rPr lang="es-ES_tradnl">
                <a:solidFill>
                  <a:schemeClr val="bg1"/>
                </a:solidFill>
                <a:latin typeface="Arial Narrow" pitchFamily="34" charset="0"/>
              </a:rPr>
              <a:t>Ministerio de Transporte                                      República de Colombia</a:t>
            </a:r>
            <a:endParaRPr lang="es-ES_tradnl" sz="2000">
              <a:latin typeface="Arial Narrow" pitchFamily="34" charset="0"/>
            </a:endParaRPr>
          </a:p>
        </p:txBody>
      </p:sp>
      <p:sp>
        <p:nvSpPr>
          <p:cNvPr id="38916" name="6 CuadroTexto"/>
          <p:cNvSpPr txBox="1">
            <a:spLocks noChangeArrowheads="1"/>
          </p:cNvSpPr>
          <p:nvPr/>
        </p:nvSpPr>
        <p:spPr bwMode="auto">
          <a:xfrm>
            <a:off x="6810375" y="1000126"/>
            <a:ext cx="2857500" cy="461963"/>
          </a:xfrm>
          <a:prstGeom prst="rect">
            <a:avLst/>
          </a:prstGeom>
          <a:noFill/>
          <a:ln w="9525">
            <a:noFill/>
            <a:miter lim="800000"/>
            <a:headEnd/>
            <a:tailEnd/>
          </a:ln>
        </p:spPr>
        <p:txBody>
          <a:bodyPr>
            <a:spAutoFit/>
          </a:bodyPr>
          <a:lstStyle/>
          <a:p>
            <a:pPr eaLnBrk="0" hangingPunct="0"/>
            <a:r>
              <a:rPr lang="es-CO" sz="2400"/>
              <a:t>CLASIFICACION</a:t>
            </a:r>
          </a:p>
        </p:txBody>
      </p:sp>
      <p:pic>
        <p:nvPicPr>
          <p:cNvPr id="5" name="Imagen 4"/>
          <p:cNvPicPr>
            <a:picLocks noChangeAspect="1"/>
          </p:cNvPicPr>
          <p:nvPr/>
        </p:nvPicPr>
        <p:blipFill>
          <a:blip r:embed="rId2"/>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17016599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1000"/>
                                  </p:stCondLst>
                                  <p:childTnLst>
                                    <p:set>
                                      <p:cBhvr>
                                        <p:cTn id="6" dur="1" fill="hold">
                                          <p:stCondLst>
                                            <p:cond delay="0"/>
                                          </p:stCondLst>
                                        </p:cTn>
                                        <p:tgtEl>
                                          <p:spTgt spid="100360">
                                            <p:txEl>
                                              <p:pRg st="0" end="0"/>
                                            </p:txEl>
                                          </p:spTgt>
                                        </p:tgtEl>
                                        <p:attrNameLst>
                                          <p:attrName>style.visibility</p:attrName>
                                        </p:attrNameLst>
                                      </p:cBhvr>
                                      <p:to>
                                        <p:strVal val="visible"/>
                                      </p:to>
                                    </p:set>
                                    <p:anim calcmode="lin" valueType="num">
                                      <p:cBhvr additive="base">
                                        <p:cTn id="7" dur="500" fill="hold"/>
                                        <p:tgtEl>
                                          <p:spTgt spid="10036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0360">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2" presetClass="entr" presetSubtype="8" fill="hold" grpId="0" nodeType="afterEffect">
                                  <p:stCondLst>
                                    <p:cond delay="1000"/>
                                  </p:stCondLst>
                                  <p:childTnLst>
                                    <p:set>
                                      <p:cBhvr>
                                        <p:cTn id="11" dur="1" fill="hold">
                                          <p:stCondLst>
                                            <p:cond delay="0"/>
                                          </p:stCondLst>
                                        </p:cTn>
                                        <p:tgtEl>
                                          <p:spTgt spid="100360">
                                            <p:txEl>
                                              <p:pRg st="1" end="1"/>
                                            </p:txEl>
                                          </p:spTgt>
                                        </p:tgtEl>
                                        <p:attrNameLst>
                                          <p:attrName>style.visibility</p:attrName>
                                        </p:attrNameLst>
                                      </p:cBhvr>
                                      <p:to>
                                        <p:strVal val="visible"/>
                                      </p:to>
                                    </p:set>
                                    <p:anim calcmode="lin" valueType="num">
                                      <p:cBhvr additive="base">
                                        <p:cTn id="12" dur="500" fill="hold"/>
                                        <p:tgtEl>
                                          <p:spTgt spid="100360">
                                            <p:txEl>
                                              <p:pRg st="1" end="1"/>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100360">
                                            <p:txEl>
                                              <p:pRg st="1" end="1"/>
                                            </p:txEl>
                                          </p:spTgt>
                                        </p:tgtEl>
                                        <p:attrNameLst>
                                          <p:attrName>ppt_y</p:attrName>
                                        </p:attrNameLst>
                                      </p:cBhvr>
                                      <p:tavLst>
                                        <p:tav tm="0">
                                          <p:val>
                                            <p:strVal val="#ppt_y"/>
                                          </p:val>
                                        </p:tav>
                                        <p:tav tm="100000">
                                          <p:val>
                                            <p:strVal val="#ppt_y"/>
                                          </p:val>
                                        </p:tav>
                                      </p:tavLst>
                                    </p:anim>
                                  </p:childTnLst>
                                </p:cTn>
                              </p:par>
                            </p:childTnLst>
                          </p:cTn>
                        </p:par>
                        <p:par>
                          <p:cTn id="14" fill="hold">
                            <p:stCondLst>
                              <p:cond delay="3000"/>
                            </p:stCondLst>
                            <p:childTnLst>
                              <p:par>
                                <p:cTn id="15" presetID="2" presetClass="entr" presetSubtype="8" fill="hold" grpId="0" nodeType="afterEffect">
                                  <p:stCondLst>
                                    <p:cond delay="1000"/>
                                  </p:stCondLst>
                                  <p:childTnLst>
                                    <p:set>
                                      <p:cBhvr>
                                        <p:cTn id="16" dur="1" fill="hold">
                                          <p:stCondLst>
                                            <p:cond delay="0"/>
                                          </p:stCondLst>
                                        </p:cTn>
                                        <p:tgtEl>
                                          <p:spTgt spid="100360">
                                            <p:txEl>
                                              <p:pRg st="2" end="2"/>
                                            </p:txEl>
                                          </p:spTgt>
                                        </p:tgtEl>
                                        <p:attrNameLst>
                                          <p:attrName>style.visibility</p:attrName>
                                        </p:attrNameLst>
                                      </p:cBhvr>
                                      <p:to>
                                        <p:strVal val="visible"/>
                                      </p:to>
                                    </p:set>
                                    <p:anim calcmode="lin" valueType="num">
                                      <p:cBhvr additive="base">
                                        <p:cTn id="17" dur="500" fill="hold"/>
                                        <p:tgtEl>
                                          <p:spTgt spid="100360">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00360">
                                            <p:txEl>
                                              <p:pRg st="2" end="2"/>
                                            </p:txEl>
                                          </p:spTgt>
                                        </p:tgtEl>
                                        <p:attrNameLst>
                                          <p:attrName>ppt_y</p:attrName>
                                        </p:attrNameLst>
                                      </p:cBhvr>
                                      <p:tavLst>
                                        <p:tav tm="0">
                                          <p:val>
                                            <p:strVal val="#ppt_y"/>
                                          </p:val>
                                        </p:tav>
                                        <p:tav tm="100000">
                                          <p:val>
                                            <p:strVal val="#ppt_y"/>
                                          </p:val>
                                        </p:tav>
                                      </p:tavLst>
                                    </p:anim>
                                  </p:childTnLst>
                                </p:cTn>
                              </p:par>
                            </p:childTnLst>
                          </p:cTn>
                        </p:par>
                        <p:par>
                          <p:cTn id="19" fill="hold">
                            <p:stCondLst>
                              <p:cond delay="4500"/>
                            </p:stCondLst>
                            <p:childTnLst>
                              <p:par>
                                <p:cTn id="20" presetID="2" presetClass="entr" presetSubtype="8" fill="hold" grpId="0" nodeType="afterEffect">
                                  <p:stCondLst>
                                    <p:cond delay="1000"/>
                                  </p:stCondLst>
                                  <p:childTnLst>
                                    <p:set>
                                      <p:cBhvr>
                                        <p:cTn id="21" dur="1" fill="hold">
                                          <p:stCondLst>
                                            <p:cond delay="0"/>
                                          </p:stCondLst>
                                        </p:cTn>
                                        <p:tgtEl>
                                          <p:spTgt spid="100360">
                                            <p:txEl>
                                              <p:pRg st="3" end="3"/>
                                            </p:txEl>
                                          </p:spTgt>
                                        </p:tgtEl>
                                        <p:attrNameLst>
                                          <p:attrName>style.visibility</p:attrName>
                                        </p:attrNameLst>
                                      </p:cBhvr>
                                      <p:to>
                                        <p:strVal val="visible"/>
                                      </p:to>
                                    </p:set>
                                    <p:anim calcmode="lin" valueType="num">
                                      <p:cBhvr additive="base">
                                        <p:cTn id="22" dur="500" fill="hold"/>
                                        <p:tgtEl>
                                          <p:spTgt spid="100360">
                                            <p:txEl>
                                              <p:pRg st="3" end="3"/>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100360">
                                            <p:txEl>
                                              <p:pRg st="3" end="3"/>
                                            </p:txEl>
                                          </p:spTgt>
                                        </p:tgtEl>
                                        <p:attrNameLst>
                                          <p:attrName>ppt_y</p:attrName>
                                        </p:attrNameLst>
                                      </p:cBhvr>
                                      <p:tavLst>
                                        <p:tav tm="0">
                                          <p:val>
                                            <p:strVal val="#ppt_y"/>
                                          </p:val>
                                        </p:tav>
                                        <p:tav tm="100000">
                                          <p:val>
                                            <p:strVal val="#ppt_y"/>
                                          </p:val>
                                        </p:tav>
                                      </p:tavLst>
                                    </p:anim>
                                  </p:childTnLst>
                                </p:cTn>
                              </p:par>
                            </p:childTnLst>
                          </p:cTn>
                        </p:par>
                        <p:par>
                          <p:cTn id="24" fill="hold">
                            <p:stCondLst>
                              <p:cond delay="6000"/>
                            </p:stCondLst>
                            <p:childTnLst>
                              <p:par>
                                <p:cTn id="25" presetID="2" presetClass="entr" presetSubtype="8" fill="hold" grpId="0" nodeType="afterEffect">
                                  <p:stCondLst>
                                    <p:cond delay="1000"/>
                                  </p:stCondLst>
                                  <p:childTnLst>
                                    <p:set>
                                      <p:cBhvr>
                                        <p:cTn id="26" dur="1" fill="hold">
                                          <p:stCondLst>
                                            <p:cond delay="0"/>
                                          </p:stCondLst>
                                        </p:cTn>
                                        <p:tgtEl>
                                          <p:spTgt spid="100360">
                                            <p:txEl>
                                              <p:pRg st="4" end="4"/>
                                            </p:txEl>
                                          </p:spTgt>
                                        </p:tgtEl>
                                        <p:attrNameLst>
                                          <p:attrName>style.visibility</p:attrName>
                                        </p:attrNameLst>
                                      </p:cBhvr>
                                      <p:to>
                                        <p:strVal val="visible"/>
                                      </p:to>
                                    </p:set>
                                    <p:anim calcmode="lin" valueType="num">
                                      <p:cBhvr additive="base">
                                        <p:cTn id="27" dur="500" fill="hold"/>
                                        <p:tgtEl>
                                          <p:spTgt spid="100360">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00360">
                                            <p:txEl>
                                              <p:pRg st="4" end="4"/>
                                            </p:txEl>
                                          </p:spTgt>
                                        </p:tgtEl>
                                        <p:attrNameLst>
                                          <p:attrName>ppt_y</p:attrName>
                                        </p:attrNameLst>
                                      </p:cBhvr>
                                      <p:tavLst>
                                        <p:tav tm="0">
                                          <p:val>
                                            <p:strVal val="#ppt_y"/>
                                          </p:val>
                                        </p:tav>
                                        <p:tav tm="100000">
                                          <p:val>
                                            <p:strVal val="#ppt_y"/>
                                          </p:val>
                                        </p:tav>
                                      </p:tavLst>
                                    </p:anim>
                                  </p:childTnLst>
                                </p:cTn>
                              </p:par>
                            </p:childTnLst>
                          </p:cTn>
                        </p:par>
                        <p:par>
                          <p:cTn id="29" fill="hold">
                            <p:stCondLst>
                              <p:cond delay="7500"/>
                            </p:stCondLst>
                            <p:childTnLst>
                              <p:par>
                                <p:cTn id="30" presetID="2" presetClass="entr" presetSubtype="8" fill="hold" grpId="0" nodeType="afterEffect">
                                  <p:stCondLst>
                                    <p:cond delay="1000"/>
                                  </p:stCondLst>
                                  <p:childTnLst>
                                    <p:set>
                                      <p:cBhvr>
                                        <p:cTn id="31" dur="1" fill="hold">
                                          <p:stCondLst>
                                            <p:cond delay="0"/>
                                          </p:stCondLst>
                                        </p:cTn>
                                        <p:tgtEl>
                                          <p:spTgt spid="100360">
                                            <p:txEl>
                                              <p:pRg st="5" end="5"/>
                                            </p:txEl>
                                          </p:spTgt>
                                        </p:tgtEl>
                                        <p:attrNameLst>
                                          <p:attrName>style.visibility</p:attrName>
                                        </p:attrNameLst>
                                      </p:cBhvr>
                                      <p:to>
                                        <p:strVal val="visible"/>
                                      </p:to>
                                    </p:set>
                                    <p:anim calcmode="lin" valueType="num">
                                      <p:cBhvr additive="base">
                                        <p:cTn id="32" dur="500" fill="hold"/>
                                        <p:tgtEl>
                                          <p:spTgt spid="100360">
                                            <p:txEl>
                                              <p:pRg st="5" end="5"/>
                                            </p:txEl>
                                          </p:spTgt>
                                        </p:tgtEl>
                                        <p:attrNameLst>
                                          <p:attrName>ppt_x</p:attrName>
                                        </p:attrNameLst>
                                      </p:cBhvr>
                                      <p:tavLst>
                                        <p:tav tm="0">
                                          <p:val>
                                            <p:strVal val="0-#ppt_w/2"/>
                                          </p:val>
                                        </p:tav>
                                        <p:tav tm="100000">
                                          <p:val>
                                            <p:strVal val="#ppt_x"/>
                                          </p:val>
                                        </p:tav>
                                      </p:tavLst>
                                    </p:anim>
                                    <p:anim calcmode="lin" valueType="num">
                                      <p:cBhvr additive="base">
                                        <p:cTn id="33" dur="500" fill="hold"/>
                                        <p:tgtEl>
                                          <p:spTgt spid="100360">
                                            <p:txEl>
                                              <p:pRg st="5" end="5"/>
                                            </p:txEl>
                                          </p:spTgt>
                                        </p:tgtEl>
                                        <p:attrNameLst>
                                          <p:attrName>ppt_y</p:attrName>
                                        </p:attrNameLst>
                                      </p:cBhvr>
                                      <p:tavLst>
                                        <p:tav tm="0">
                                          <p:val>
                                            <p:strVal val="#ppt_y"/>
                                          </p:val>
                                        </p:tav>
                                        <p:tav tm="100000">
                                          <p:val>
                                            <p:strVal val="#ppt_y"/>
                                          </p:val>
                                        </p:tav>
                                      </p:tavLst>
                                    </p:anim>
                                  </p:childTnLst>
                                </p:cTn>
                              </p:par>
                            </p:childTnLst>
                          </p:cTn>
                        </p:par>
                        <p:par>
                          <p:cTn id="34" fill="hold">
                            <p:stCondLst>
                              <p:cond delay="9000"/>
                            </p:stCondLst>
                            <p:childTnLst>
                              <p:par>
                                <p:cTn id="35" presetID="2" presetClass="entr" presetSubtype="8" fill="hold" grpId="0" nodeType="afterEffect">
                                  <p:stCondLst>
                                    <p:cond delay="1000"/>
                                  </p:stCondLst>
                                  <p:childTnLst>
                                    <p:set>
                                      <p:cBhvr>
                                        <p:cTn id="36" dur="1" fill="hold">
                                          <p:stCondLst>
                                            <p:cond delay="0"/>
                                          </p:stCondLst>
                                        </p:cTn>
                                        <p:tgtEl>
                                          <p:spTgt spid="100360">
                                            <p:txEl>
                                              <p:pRg st="6" end="6"/>
                                            </p:txEl>
                                          </p:spTgt>
                                        </p:tgtEl>
                                        <p:attrNameLst>
                                          <p:attrName>style.visibility</p:attrName>
                                        </p:attrNameLst>
                                      </p:cBhvr>
                                      <p:to>
                                        <p:strVal val="visible"/>
                                      </p:to>
                                    </p:set>
                                    <p:anim calcmode="lin" valueType="num">
                                      <p:cBhvr additive="base">
                                        <p:cTn id="37" dur="500" fill="hold"/>
                                        <p:tgtEl>
                                          <p:spTgt spid="100360">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00360">
                                            <p:txEl>
                                              <p:pRg st="6" end="6"/>
                                            </p:txEl>
                                          </p:spTgt>
                                        </p:tgtEl>
                                        <p:attrNameLst>
                                          <p:attrName>ppt_y</p:attrName>
                                        </p:attrNameLst>
                                      </p:cBhvr>
                                      <p:tavLst>
                                        <p:tav tm="0">
                                          <p:val>
                                            <p:strVal val="#ppt_y"/>
                                          </p:val>
                                        </p:tav>
                                        <p:tav tm="100000">
                                          <p:val>
                                            <p:strVal val="#ppt_y"/>
                                          </p:val>
                                        </p:tav>
                                      </p:tavLst>
                                    </p:anim>
                                  </p:childTnLst>
                                </p:cTn>
                              </p:par>
                            </p:childTnLst>
                          </p:cTn>
                        </p:par>
                        <p:par>
                          <p:cTn id="39" fill="hold">
                            <p:stCondLst>
                              <p:cond delay="10500"/>
                            </p:stCondLst>
                            <p:childTnLst>
                              <p:par>
                                <p:cTn id="40" presetID="2" presetClass="entr" presetSubtype="8" fill="hold" grpId="0" nodeType="afterEffect">
                                  <p:stCondLst>
                                    <p:cond delay="1000"/>
                                  </p:stCondLst>
                                  <p:childTnLst>
                                    <p:set>
                                      <p:cBhvr>
                                        <p:cTn id="41" dur="1" fill="hold">
                                          <p:stCondLst>
                                            <p:cond delay="0"/>
                                          </p:stCondLst>
                                        </p:cTn>
                                        <p:tgtEl>
                                          <p:spTgt spid="100360">
                                            <p:txEl>
                                              <p:pRg st="7" end="7"/>
                                            </p:txEl>
                                          </p:spTgt>
                                        </p:tgtEl>
                                        <p:attrNameLst>
                                          <p:attrName>style.visibility</p:attrName>
                                        </p:attrNameLst>
                                      </p:cBhvr>
                                      <p:to>
                                        <p:strVal val="visible"/>
                                      </p:to>
                                    </p:set>
                                    <p:anim calcmode="lin" valueType="num">
                                      <p:cBhvr additive="base">
                                        <p:cTn id="42" dur="500" fill="hold"/>
                                        <p:tgtEl>
                                          <p:spTgt spid="100360">
                                            <p:txEl>
                                              <p:pRg st="7" end="7"/>
                                            </p:txEl>
                                          </p:spTgt>
                                        </p:tgtEl>
                                        <p:attrNameLst>
                                          <p:attrName>ppt_x</p:attrName>
                                        </p:attrNameLst>
                                      </p:cBhvr>
                                      <p:tavLst>
                                        <p:tav tm="0">
                                          <p:val>
                                            <p:strVal val="0-#ppt_w/2"/>
                                          </p:val>
                                        </p:tav>
                                        <p:tav tm="100000">
                                          <p:val>
                                            <p:strVal val="#ppt_x"/>
                                          </p:val>
                                        </p:tav>
                                      </p:tavLst>
                                    </p:anim>
                                    <p:anim calcmode="lin" valueType="num">
                                      <p:cBhvr additive="base">
                                        <p:cTn id="43" dur="500" fill="hold"/>
                                        <p:tgtEl>
                                          <p:spTgt spid="100360">
                                            <p:txEl>
                                              <p:pRg st="7" end="7"/>
                                            </p:txEl>
                                          </p:spTgt>
                                        </p:tgtEl>
                                        <p:attrNameLst>
                                          <p:attrName>ppt_y</p:attrName>
                                        </p:attrNameLst>
                                      </p:cBhvr>
                                      <p:tavLst>
                                        <p:tav tm="0">
                                          <p:val>
                                            <p:strVal val="#ppt_y"/>
                                          </p:val>
                                        </p:tav>
                                        <p:tav tm="100000">
                                          <p:val>
                                            <p:strVal val="#ppt_y"/>
                                          </p:val>
                                        </p:tav>
                                      </p:tavLst>
                                    </p:anim>
                                  </p:childTnLst>
                                </p:cTn>
                              </p:par>
                            </p:childTnLst>
                          </p:cTn>
                        </p:par>
                        <p:par>
                          <p:cTn id="44" fill="hold">
                            <p:stCondLst>
                              <p:cond delay="12000"/>
                            </p:stCondLst>
                            <p:childTnLst>
                              <p:par>
                                <p:cTn id="45" presetID="2" presetClass="entr" presetSubtype="8" fill="hold" grpId="0" nodeType="afterEffect">
                                  <p:stCondLst>
                                    <p:cond delay="1000"/>
                                  </p:stCondLst>
                                  <p:childTnLst>
                                    <p:set>
                                      <p:cBhvr>
                                        <p:cTn id="46" dur="1" fill="hold">
                                          <p:stCondLst>
                                            <p:cond delay="0"/>
                                          </p:stCondLst>
                                        </p:cTn>
                                        <p:tgtEl>
                                          <p:spTgt spid="100360">
                                            <p:txEl>
                                              <p:pRg st="8" end="8"/>
                                            </p:txEl>
                                          </p:spTgt>
                                        </p:tgtEl>
                                        <p:attrNameLst>
                                          <p:attrName>style.visibility</p:attrName>
                                        </p:attrNameLst>
                                      </p:cBhvr>
                                      <p:to>
                                        <p:strVal val="visible"/>
                                      </p:to>
                                    </p:set>
                                    <p:anim calcmode="lin" valueType="num">
                                      <p:cBhvr additive="base">
                                        <p:cTn id="47" dur="500" fill="hold"/>
                                        <p:tgtEl>
                                          <p:spTgt spid="100360">
                                            <p:txEl>
                                              <p:pRg st="8" end="8"/>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100360">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60" grpId="0" build="p" autoUpdateAnimBg="0" advAuto="100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ChangeArrowheads="1"/>
          </p:cNvSpPr>
          <p:nvPr/>
        </p:nvSpPr>
        <p:spPr bwMode="auto">
          <a:xfrm>
            <a:off x="3676650" y="1814513"/>
            <a:ext cx="9144000" cy="369332"/>
          </a:xfrm>
          <a:prstGeom prst="rect">
            <a:avLst/>
          </a:prstGeom>
          <a:noFill/>
          <a:ln w="9525">
            <a:noFill/>
            <a:miter lim="800000"/>
            <a:headEnd/>
            <a:tailEnd/>
          </a:ln>
        </p:spPr>
        <p:txBody>
          <a:bodyPr>
            <a:spAutoFit/>
          </a:bodyPr>
          <a:lstStyle/>
          <a:p>
            <a:pPr eaLnBrk="0" hangingPunct="0"/>
            <a:endParaRPr lang="es-CO"/>
          </a:p>
        </p:txBody>
      </p:sp>
      <p:sp>
        <p:nvSpPr>
          <p:cNvPr id="5125" name="Rectangle 5"/>
          <p:cNvSpPr>
            <a:spLocks noChangeArrowheads="1"/>
          </p:cNvSpPr>
          <p:nvPr/>
        </p:nvSpPr>
        <p:spPr bwMode="auto">
          <a:xfrm>
            <a:off x="3328988" y="1338263"/>
            <a:ext cx="9144000" cy="369332"/>
          </a:xfrm>
          <a:prstGeom prst="rect">
            <a:avLst/>
          </a:prstGeom>
          <a:noFill/>
          <a:ln w="9525">
            <a:noFill/>
            <a:miter lim="800000"/>
            <a:headEnd/>
            <a:tailEnd/>
          </a:ln>
        </p:spPr>
        <p:txBody>
          <a:bodyPr>
            <a:spAutoFit/>
          </a:bodyPr>
          <a:lstStyle/>
          <a:p>
            <a:pPr eaLnBrk="0" hangingPunct="0"/>
            <a:endParaRPr lang="es-CO"/>
          </a:p>
        </p:txBody>
      </p:sp>
      <p:graphicFrame>
        <p:nvGraphicFramePr>
          <p:cNvPr id="5122" name="Object 6"/>
          <p:cNvGraphicFramePr>
            <a:graphicFrameLocks noChangeAspect="1"/>
          </p:cNvGraphicFramePr>
          <p:nvPr>
            <p:extLst>
              <p:ext uri="{D42A27DB-BD31-4B8C-83A1-F6EECF244321}">
                <p14:modId xmlns:p14="http://schemas.microsoft.com/office/powerpoint/2010/main" val="2688182544"/>
              </p:ext>
            </p:extLst>
          </p:nvPr>
        </p:nvGraphicFramePr>
        <p:xfrm>
          <a:off x="947057" y="1371600"/>
          <a:ext cx="7545387" cy="4114800"/>
        </p:xfrm>
        <a:graphic>
          <a:graphicData uri="http://schemas.openxmlformats.org/presentationml/2006/ole">
            <mc:AlternateContent xmlns:mc="http://schemas.openxmlformats.org/markup-compatibility/2006">
              <mc:Choice xmlns:v="urn:schemas-microsoft-com:vml" Requires="v">
                <p:oleObj r:id="rId2" imgW="0" imgH="0" progId="">
                  <p:embed/>
                </p:oleObj>
              </mc:Choice>
              <mc:Fallback>
                <p:oleObj r:id="rId2" imgW="0" imgH="0" progId="">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t="-2228"/>
                      <a:stretch>
                        <a:fillRect/>
                      </a:stretch>
                    </p:blipFill>
                    <p:spPr bwMode="auto">
                      <a:xfrm>
                        <a:off x="947057" y="1371600"/>
                        <a:ext cx="7545387" cy="4114800"/>
                      </a:xfrm>
                      <a:prstGeom prst="rect">
                        <a:avLst/>
                      </a:prstGeom>
                      <a:noFill/>
                    </p:spPr>
                  </p:pic>
                </p:oleObj>
              </mc:Fallback>
            </mc:AlternateContent>
          </a:graphicData>
        </a:graphic>
      </p:graphicFrame>
      <p:sp>
        <p:nvSpPr>
          <p:cNvPr id="2" name="Rectángulo 1"/>
          <p:cNvSpPr/>
          <p:nvPr/>
        </p:nvSpPr>
        <p:spPr>
          <a:xfrm>
            <a:off x="859971" y="5329059"/>
            <a:ext cx="10384972" cy="923330"/>
          </a:xfrm>
          <a:prstGeom prst="rect">
            <a:avLst/>
          </a:prstGeom>
        </p:spPr>
        <p:txBody>
          <a:bodyPr wrap="square">
            <a:spAutoFit/>
          </a:bodyPr>
          <a:lstStyle/>
          <a:p>
            <a:pPr algn="just"/>
            <a:r>
              <a:rPr lang="es-CO" dirty="0"/>
              <a:t>1.	CLASE 1 corresponde a Explosivos, la Norma Técnica Colombiana que la identifica y condiciona su transporte y uso es la </a:t>
            </a:r>
            <a:r>
              <a:rPr lang="es-CO" b="1" dirty="0"/>
              <a:t>NTC 3966 </a:t>
            </a:r>
            <a:r>
              <a:rPr lang="es-CO" dirty="0"/>
              <a:t>elaborada por el Organismo Nacional de Normalización (Icontec) -Anexo No 13-.</a:t>
            </a:r>
          </a:p>
        </p:txBody>
      </p:sp>
      <p:pic>
        <p:nvPicPr>
          <p:cNvPr id="6" name="Imagen 5"/>
          <p:cNvPicPr>
            <a:picLocks noChangeAspect="1"/>
          </p:cNvPicPr>
          <p:nvPr/>
        </p:nvPicPr>
        <p:blipFill>
          <a:blip r:embed="rId4"/>
          <a:stretch>
            <a:fillRect/>
          </a:stretch>
        </p:blipFill>
        <p:spPr>
          <a:xfrm>
            <a:off x="10668000" y="304800"/>
            <a:ext cx="1252976" cy="1054765"/>
          </a:xfrm>
          <a:prstGeom prst="rect">
            <a:avLst/>
          </a:prstGeom>
        </p:spPr>
      </p:pic>
      <p:pic>
        <p:nvPicPr>
          <p:cNvPr id="3" name="Imagen 2">
            <a:extLst>
              <a:ext uri="{FF2B5EF4-FFF2-40B4-BE49-F238E27FC236}">
                <a16:creationId xmlns:a16="http://schemas.microsoft.com/office/drawing/2014/main" id="{0D1AA503-3470-431F-9C05-2D9F56896052}"/>
              </a:ext>
            </a:extLst>
          </p:cNvPr>
          <p:cNvPicPr>
            <a:picLocks noChangeAspect="1"/>
          </p:cNvPicPr>
          <p:nvPr/>
        </p:nvPicPr>
        <p:blipFill>
          <a:blip r:embed="rId5"/>
          <a:stretch>
            <a:fillRect/>
          </a:stretch>
        </p:blipFill>
        <p:spPr>
          <a:xfrm rot="1424027">
            <a:off x="7592296" y="531441"/>
            <a:ext cx="2352308" cy="2352308"/>
          </a:xfrm>
          <a:prstGeom prst="rect">
            <a:avLst/>
          </a:prstGeom>
        </p:spPr>
      </p:pic>
    </p:spTree>
    <p:extLst>
      <p:ext uri="{BB962C8B-B14F-4D97-AF65-F5344CB8AC3E}">
        <p14:creationId xmlns:p14="http://schemas.microsoft.com/office/powerpoint/2010/main" val="284693496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4"/>
          <p:cNvSpPr>
            <a:spLocks noChangeArrowheads="1"/>
          </p:cNvSpPr>
          <p:nvPr/>
        </p:nvSpPr>
        <p:spPr bwMode="auto">
          <a:xfrm>
            <a:off x="3319463" y="2266950"/>
            <a:ext cx="9144000" cy="369332"/>
          </a:xfrm>
          <a:prstGeom prst="rect">
            <a:avLst/>
          </a:prstGeom>
          <a:noFill/>
          <a:ln w="9525">
            <a:noFill/>
            <a:miter lim="800000"/>
            <a:headEnd/>
            <a:tailEnd/>
          </a:ln>
        </p:spPr>
        <p:txBody>
          <a:bodyPr>
            <a:spAutoFit/>
          </a:bodyPr>
          <a:lstStyle/>
          <a:p>
            <a:pPr eaLnBrk="0" hangingPunct="0"/>
            <a:endParaRPr lang="es-CO"/>
          </a:p>
        </p:txBody>
      </p:sp>
      <p:graphicFrame>
        <p:nvGraphicFramePr>
          <p:cNvPr id="6146" name="Object 5"/>
          <p:cNvGraphicFramePr>
            <a:graphicFrameLocks noChangeAspect="1"/>
          </p:cNvGraphicFramePr>
          <p:nvPr>
            <p:extLst>
              <p:ext uri="{D42A27DB-BD31-4B8C-83A1-F6EECF244321}">
                <p14:modId xmlns:p14="http://schemas.microsoft.com/office/powerpoint/2010/main" val="1252173302"/>
              </p:ext>
            </p:extLst>
          </p:nvPr>
        </p:nvGraphicFramePr>
        <p:xfrm>
          <a:off x="1074285" y="725942"/>
          <a:ext cx="8643937" cy="3657600"/>
        </p:xfrm>
        <a:graphic>
          <a:graphicData uri="http://schemas.openxmlformats.org/presentationml/2006/ole">
            <mc:AlternateContent xmlns:mc="http://schemas.openxmlformats.org/markup-compatibility/2006">
              <mc:Choice xmlns:v="urn:schemas-microsoft-com:vml" Requires="v">
                <p:oleObj r:id="rId2" imgW="0" imgH="0" progId="">
                  <p:embed/>
                </p:oleObj>
              </mc:Choice>
              <mc:Fallback>
                <p:oleObj r:id="rId2" imgW="0" imgH="0" progId="">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4285" y="725942"/>
                        <a:ext cx="8643937" cy="3657600"/>
                      </a:xfrm>
                      <a:prstGeom prst="rect">
                        <a:avLst/>
                      </a:prstGeom>
                      <a:noFill/>
                    </p:spPr>
                  </p:pic>
                </p:oleObj>
              </mc:Fallback>
            </mc:AlternateContent>
          </a:graphicData>
        </a:graphic>
      </p:graphicFrame>
      <p:sp>
        <p:nvSpPr>
          <p:cNvPr id="2" name="Rectángulo 1"/>
          <p:cNvSpPr/>
          <p:nvPr/>
        </p:nvSpPr>
        <p:spPr>
          <a:xfrm>
            <a:off x="1194027" y="5380672"/>
            <a:ext cx="10290401" cy="1200329"/>
          </a:xfrm>
          <a:prstGeom prst="rect">
            <a:avLst/>
          </a:prstGeom>
        </p:spPr>
        <p:txBody>
          <a:bodyPr wrap="square">
            <a:spAutoFit/>
          </a:bodyPr>
          <a:lstStyle/>
          <a:p>
            <a:r>
              <a:rPr lang="es-CO" dirty="0"/>
              <a:t>2.	CLASE 2 corresponde a Gases, la Norma Técnica Colombiana que la identifica y condiciona su transporte y uso es la </a:t>
            </a:r>
            <a:r>
              <a:rPr lang="es-CO" b="1" dirty="0"/>
              <a:t>NTC 2880 </a:t>
            </a:r>
            <a:r>
              <a:rPr lang="es-CO" dirty="0"/>
              <a:t>elaborada por el Organismo Nacional de Normalización (Icontec) -Anexo No 14-.</a:t>
            </a:r>
          </a:p>
          <a:p>
            <a:endParaRPr lang="es-CO" dirty="0"/>
          </a:p>
        </p:txBody>
      </p:sp>
      <p:pic>
        <p:nvPicPr>
          <p:cNvPr id="5" name="Imagen 4"/>
          <p:cNvPicPr>
            <a:picLocks noChangeAspect="1"/>
          </p:cNvPicPr>
          <p:nvPr/>
        </p:nvPicPr>
        <p:blipFill>
          <a:blip r:embed="rId4"/>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815258997"/>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
          <p:cNvSpPr>
            <a:spLocks noChangeArrowheads="1"/>
          </p:cNvSpPr>
          <p:nvPr/>
        </p:nvSpPr>
        <p:spPr bwMode="auto">
          <a:xfrm>
            <a:off x="3481388" y="2452688"/>
            <a:ext cx="9144000" cy="369332"/>
          </a:xfrm>
          <a:prstGeom prst="rect">
            <a:avLst/>
          </a:prstGeom>
          <a:noFill/>
          <a:ln w="9525">
            <a:noFill/>
            <a:miter lim="800000"/>
            <a:headEnd/>
            <a:tailEnd/>
          </a:ln>
        </p:spPr>
        <p:txBody>
          <a:bodyPr>
            <a:spAutoFit/>
          </a:bodyPr>
          <a:lstStyle/>
          <a:p>
            <a:pPr eaLnBrk="0" hangingPunct="0"/>
            <a:endParaRPr lang="es-CO"/>
          </a:p>
        </p:txBody>
      </p:sp>
      <p:graphicFrame>
        <p:nvGraphicFramePr>
          <p:cNvPr id="7170" name="Object 5"/>
          <p:cNvGraphicFramePr>
            <a:graphicFrameLocks noChangeAspect="1"/>
          </p:cNvGraphicFramePr>
          <p:nvPr>
            <p:extLst>
              <p:ext uri="{D42A27DB-BD31-4B8C-83A1-F6EECF244321}">
                <p14:modId xmlns:p14="http://schemas.microsoft.com/office/powerpoint/2010/main" val="3746114145"/>
              </p:ext>
            </p:extLst>
          </p:nvPr>
        </p:nvGraphicFramePr>
        <p:xfrm>
          <a:off x="576940" y="685799"/>
          <a:ext cx="10003973" cy="4354287"/>
        </p:xfrm>
        <a:graphic>
          <a:graphicData uri="http://schemas.openxmlformats.org/presentationml/2006/ole">
            <mc:AlternateContent xmlns:mc="http://schemas.openxmlformats.org/markup-compatibility/2006">
              <mc:Choice xmlns:v="urn:schemas-microsoft-com:vml" Requires="v">
                <p:oleObj r:id="rId2" imgW="0" imgH="0" progId="">
                  <p:embed/>
                </p:oleObj>
              </mc:Choice>
              <mc:Fallback>
                <p:oleObj r:id="rId2" imgW="0" imgH="0" progId="">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940" y="685799"/>
                        <a:ext cx="10003973" cy="4354287"/>
                      </a:xfrm>
                      <a:prstGeom prst="rect">
                        <a:avLst/>
                      </a:prstGeom>
                      <a:noFill/>
                    </p:spPr>
                  </p:pic>
                </p:oleObj>
              </mc:Fallback>
            </mc:AlternateContent>
          </a:graphicData>
        </a:graphic>
      </p:graphicFrame>
      <p:sp>
        <p:nvSpPr>
          <p:cNvPr id="2" name="Rectángulo 1"/>
          <p:cNvSpPr/>
          <p:nvPr/>
        </p:nvSpPr>
        <p:spPr>
          <a:xfrm>
            <a:off x="576941" y="5473873"/>
            <a:ext cx="11103429" cy="646331"/>
          </a:xfrm>
          <a:prstGeom prst="rect">
            <a:avLst/>
          </a:prstGeom>
        </p:spPr>
        <p:txBody>
          <a:bodyPr wrap="square">
            <a:spAutoFit/>
          </a:bodyPr>
          <a:lstStyle/>
          <a:p>
            <a:r>
              <a:rPr lang="es-CO" dirty="0"/>
              <a:t>3.	CLASE 3 corresponde a Líquidos Inflamables, la Norma Técnica Colombiana que la identifica y condiciona su transporte y uso es la </a:t>
            </a:r>
            <a:r>
              <a:rPr lang="es-CO" b="1" dirty="0"/>
              <a:t>NTC 2801 </a:t>
            </a:r>
            <a:r>
              <a:rPr lang="es-CO" dirty="0"/>
              <a:t>elaborada por el Organismo Nacional de Normalización (Icontec) -Anexo No 15 -.</a:t>
            </a:r>
          </a:p>
        </p:txBody>
      </p:sp>
      <p:pic>
        <p:nvPicPr>
          <p:cNvPr id="5" name="Imagen 4"/>
          <p:cNvPicPr>
            <a:picLocks noChangeAspect="1"/>
          </p:cNvPicPr>
          <p:nvPr/>
        </p:nvPicPr>
        <p:blipFill>
          <a:blip r:embed="rId4"/>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63220265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ChangeArrowheads="1"/>
          </p:cNvSpPr>
          <p:nvPr/>
        </p:nvSpPr>
        <p:spPr bwMode="auto">
          <a:xfrm>
            <a:off x="3481388" y="2452688"/>
            <a:ext cx="9144000" cy="369332"/>
          </a:xfrm>
          <a:prstGeom prst="rect">
            <a:avLst/>
          </a:prstGeom>
          <a:noFill/>
          <a:ln w="9525">
            <a:noFill/>
            <a:miter lim="800000"/>
            <a:headEnd/>
            <a:tailEnd/>
          </a:ln>
        </p:spPr>
        <p:txBody>
          <a:bodyPr>
            <a:spAutoFit/>
          </a:bodyPr>
          <a:lstStyle/>
          <a:p>
            <a:pPr eaLnBrk="0" hangingPunct="0"/>
            <a:endParaRPr lang="es-CO"/>
          </a:p>
        </p:txBody>
      </p:sp>
      <p:sp>
        <p:nvSpPr>
          <p:cNvPr id="8197" name="Rectangle 5"/>
          <p:cNvSpPr>
            <a:spLocks noChangeArrowheads="1"/>
          </p:cNvSpPr>
          <p:nvPr/>
        </p:nvSpPr>
        <p:spPr bwMode="auto">
          <a:xfrm>
            <a:off x="3228975" y="2286000"/>
            <a:ext cx="9144000" cy="369332"/>
          </a:xfrm>
          <a:prstGeom prst="rect">
            <a:avLst/>
          </a:prstGeom>
          <a:noFill/>
          <a:ln w="9525">
            <a:noFill/>
            <a:miter lim="800000"/>
            <a:headEnd/>
            <a:tailEnd/>
          </a:ln>
        </p:spPr>
        <p:txBody>
          <a:bodyPr>
            <a:spAutoFit/>
          </a:bodyPr>
          <a:lstStyle/>
          <a:p>
            <a:pPr eaLnBrk="0" hangingPunct="0"/>
            <a:endParaRPr lang="es-CO"/>
          </a:p>
        </p:txBody>
      </p:sp>
      <p:graphicFrame>
        <p:nvGraphicFramePr>
          <p:cNvPr id="8194" name="Object 6"/>
          <p:cNvGraphicFramePr>
            <a:graphicFrameLocks noChangeAspect="1"/>
          </p:cNvGraphicFramePr>
          <p:nvPr>
            <p:extLst>
              <p:ext uri="{D42A27DB-BD31-4B8C-83A1-F6EECF244321}">
                <p14:modId xmlns:p14="http://schemas.microsoft.com/office/powerpoint/2010/main" val="48792760"/>
              </p:ext>
            </p:extLst>
          </p:nvPr>
        </p:nvGraphicFramePr>
        <p:xfrm>
          <a:off x="1377043" y="786783"/>
          <a:ext cx="8715375" cy="4267200"/>
        </p:xfrm>
        <a:graphic>
          <a:graphicData uri="http://schemas.openxmlformats.org/presentationml/2006/ole">
            <mc:AlternateContent xmlns:mc="http://schemas.openxmlformats.org/markup-compatibility/2006">
              <mc:Choice xmlns:v="urn:schemas-microsoft-com:vml" Requires="v">
                <p:oleObj r:id="rId2" imgW="0" imgH="0" progId="">
                  <p:embed/>
                </p:oleObj>
              </mc:Choice>
              <mc:Fallback>
                <p:oleObj r:id="rId2" imgW="0" imgH="0" progId="">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7043" y="786783"/>
                        <a:ext cx="8715375" cy="426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ángulo 1"/>
          <p:cNvSpPr/>
          <p:nvPr/>
        </p:nvSpPr>
        <p:spPr>
          <a:xfrm>
            <a:off x="636813" y="5228600"/>
            <a:ext cx="11043557" cy="1200329"/>
          </a:xfrm>
          <a:prstGeom prst="rect">
            <a:avLst/>
          </a:prstGeom>
        </p:spPr>
        <p:txBody>
          <a:bodyPr wrap="square">
            <a:spAutoFit/>
          </a:bodyPr>
          <a:lstStyle/>
          <a:p>
            <a:r>
              <a:rPr lang="es-CO" dirty="0"/>
              <a:t>4.	CLASE 4 corresponde a Sólidos Inflamables; sustancias que presentan riesgo de combustión espontánea; sustancias que en contacto con el agua desprenden gases inflamables, la Norma Técnica Colombiana que la identifica y condiciona su transporte y uso es la </a:t>
            </a:r>
            <a:r>
              <a:rPr lang="es-CO" b="1" dirty="0"/>
              <a:t>NTC 3967 </a:t>
            </a:r>
            <a:r>
              <a:rPr lang="es-CO" dirty="0"/>
              <a:t>elaborada por el Organismo Nacional de normalización (Icontec) -Anexo No 16-.</a:t>
            </a:r>
          </a:p>
        </p:txBody>
      </p:sp>
      <p:pic>
        <p:nvPicPr>
          <p:cNvPr id="6" name="Imagen 5"/>
          <p:cNvPicPr>
            <a:picLocks noChangeAspect="1"/>
          </p:cNvPicPr>
          <p:nvPr/>
        </p:nvPicPr>
        <p:blipFill>
          <a:blip r:embed="rId4"/>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268838792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4"/>
          <p:cNvSpPr>
            <a:spLocks noChangeArrowheads="1"/>
          </p:cNvSpPr>
          <p:nvPr/>
        </p:nvSpPr>
        <p:spPr bwMode="auto">
          <a:xfrm>
            <a:off x="3767138" y="2471738"/>
            <a:ext cx="9144000" cy="369332"/>
          </a:xfrm>
          <a:prstGeom prst="rect">
            <a:avLst/>
          </a:prstGeom>
          <a:noFill/>
          <a:ln w="9525">
            <a:noFill/>
            <a:miter lim="800000"/>
            <a:headEnd/>
            <a:tailEnd/>
          </a:ln>
        </p:spPr>
        <p:txBody>
          <a:bodyPr>
            <a:spAutoFit/>
          </a:bodyPr>
          <a:lstStyle/>
          <a:p>
            <a:pPr eaLnBrk="0" hangingPunct="0"/>
            <a:endParaRPr lang="es-CO"/>
          </a:p>
        </p:txBody>
      </p:sp>
      <p:graphicFrame>
        <p:nvGraphicFramePr>
          <p:cNvPr id="9218" name="Object 5"/>
          <p:cNvGraphicFramePr>
            <a:graphicFrameLocks noChangeAspect="1"/>
          </p:cNvGraphicFramePr>
          <p:nvPr>
            <p:extLst>
              <p:ext uri="{D42A27DB-BD31-4B8C-83A1-F6EECF244321}">
                <p14:modId xmlns:p14="http://schemas.microsoft.com/office/powerpoint/2010/main" val="4109225664"/>
              </p:ext>
            </p:extLst>
          </p:nvPr>
        </p:nvGraphicFramePr>
        <p:xfrm>
          <a:off x="348344" y="727314"/>
          <a:ext cx="8643937" cy="4227512"/>
        </p:xfrm>
        <a:graphic>
          <a:graphicData uri="http://schemas.openxmlformats.org/presentationml/2006/ole">
            <mc:AlternateContent xmlns:mc="http://schemas.openxmlformats.org/markup-compatibility/2006">
              <mc:Choice xmlns:v="urn:schemas-microsoft-com:vml" Requires="v">
                <p:oleObj r:id="rId2" imgW="0" imgH="0" progId="">
                  <p:embed/>
                </p:oleObj>
              </mc:Choice>
              <mc:Fallback>
                <p:oleObj r:id="rId2" imgW="0" imgH="0" progId="">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344" y="727314"/>
                        <a:ext cx="8643937" cy="42275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ángulo 1"/>
          <p:cNvSpPr/>
          <p:nvPr/>
        </p:nvSpPr>
        <p:spPr>
          <a:xfrm>
            <a:off x="163286" y="5221922"/>
            <a:ext cx="11582400" cy="923330"/>
          </a:xfrm>
          <a:prstGeom prst="rect">
            <a:avLst/>
          </a:prstGeom>
        </p:spPr>
        <p:txBody>
          <a:bodyPr wrap="square">
            <a:spAutoFit/>
          </a:bodyPr>
          <a:lstStyle/>
          <a:p>
            <a:r>
              <a:rPr lang="es-CO" dirty="0"/>
              <a:t>5.	CLASE 5 corresponde a Sustancias Comburentes y Peróxidos Orgánicos, la Norma Técnica Colombiana que la identifica y condiciona su transporte y uso es la </a:t>
            </a:r>
            <a:r>
              <a:rPr lang="es-CO" b="1" dirty="0"/>
              <a:t>NTC 3968 </a:t>
            </a:r>
            <a:r>
              <a:rPr lang="es-CO" dirty="0"/>
              <a:t>elaborada por el Organismo Nacional de Normalización (Icontec)  -Anexo No 17-.</a:t>
            </a:r>
          </a:p>
        </p:txBody>
      </p:sp>
      <p:pic>
        <p:nvPicPr>
          <p:cNvPr id="5" name="Imagen 4"/>
          <p:cNvPicPr>
            <a:picLocks noChangeAspect="1"/>
          </p:cNvPicPr>
          <p:nvPr/>
        </p:nvPicPr>
        <p:blipFill>
          <a:blip r:embed="rId4"/>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340530375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4"/>
          <p:cNvSpPr>
            <a:spLocks noChangeArrowheads="1"/>
          </p:cNvSpPr>
          <p:nvPr/>
        </p:nvSpPr>
        <p:spPr bwMode="auto">
          <a:xfrm>
            <a:off x="3714750" y="1285875"/>
            <a:ext cx="9144000" cy="369332"/>
          </a:xfrm>
          <a:prstGeom prst="rect">
            <a:avLst/>
          </a:prstGeom>
          <a:noFill/>
          <a:ln w="9525">
            <a:noFill/>
            <a:miter lim="800000"/>
            <a:headEnd/>
            <a:tailEnd/>
          </a:ln>
        </p:spPr>
        <p:txBody>
          <a:bodyPr>
            <a:spAutoFit/>
          </a:bodyPr>
          <a:lstStyle/>
          <a:p>
            <a:pPr eaLnBrk="0" hangingPunct="0"/>
            <a:endParaRPr lang="es-CO"/>
          </a:p>
        </p:txBody>
      </p:sp>
      <p:graphicFrame>
        <p:nvGraphicFramePr>
          <p:cNvPr id="10242" name="Object 5"/>
          <p:cNvGraphicFramePr>
            <a:graphicFrameLocks noChangeAspect="1"/>
          </p:cNvGraphicFramePr>
          <p:nvPr>
            <p:extLst>
              <p:ext uri="{D42A27DB-BD31-4B8C-83A1-F6EECF244321}">
                <p14:modId xmlns:p14="http://schemas.microsoft.com/office/powerpoint/2010/main" val="206159870"/>
              </p:ext>
            </p:extLst>
          </p:nvPr>
        </p:nvGraphicFramePr>
        <p:xfrm>
          <a:off x="674235" y="743869"/>
          <a:ext cx="8429625" cy="4500562"/>
        </p:xfrm>
        <a:graphic>
          <a:graphicData uri="http://schemas.openxmlformats.org/presentationml/2006/ole">
            <mc:AlternateContent xmlns:mc="http://schemas.openxmlformats.org/markup-compatibility/2006">
              <mc:Choice xmlns:v="urn:schemas-microsoft-com:vml" Requires="v">
                <p:oleObj r:id="rId2" imgW="0" imgH="0" progId="">
                  <p:embed/>
                </p:oleObj>
              </mc:Choice>
              <mc:Fallback>
                <p:oleObj r:id="rId2" imgW="0" imgH="0" progId="">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235" y="743869"/>
                        <a:ext cx="8429625" cy="45005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ángulo 1"/>
          <p:cNvSpPr/>
          <p:nvPr/>
        </p:nvSpPr>
        <p:spPr>
          <a:xfrm>
            <a:off x="162607" y="5506721"/>
            <a:ext cx="11517764" cy="923330"/>
          </a:xfrm>
          <a:prstGeom prst="rect">
            <a:avLst/>
          </a:prstGeom>
        </p:spPr>
        <p:txBody>
          <a:bodyPr wrap="square">
            <a:spAutoFit/>
          </a:bodyPr>
          <a:lstStyle/>
          <a:p>
            <a:r>
              <a:rPr lang="es-CO" dirty="0"/>
              <a:t>6.	CLASE 6 corresponde a Sustancias Tóxicas e Infecciosas, la Norma Técnica Colombiana que la identifica y condiciona su transporte y uso es la NTC 3969 elaborada por el Organismo Nacional de Normalización (Icontec) -Anexo No 18-.</a:t>
            </a:r>
          </a:p>
        </p:txBody>
      </p:sp>
      <p:pic>
        <p:nvPicPr>
          <p:cNvPr id="5" name="Imagen 4"/>
          <p:cNvPicPr>
            <a:picLocks noChangeAspect="1"/>
          </p:cNvPicPr>
          <p:nvPr/>
        </p:nvPicPr>
        <p:blipFill>
          <a:blip r:embed="rId4"/>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56004181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6" name="Object 4"/>
          <p:cNvGraphicFramePr>
            <a:graphicFrameLocks noChangeAspect="1"/>
          </p:cNvGraphicFramePr>
          <p:nvPr>
            <p:extLst>
              <p:ext uri="{D42A27DB-BD31-4B8C-83A1-F6EECF244321}">
                <p14:modId xmlns:p14="http://schemas.microsoft.com/office/powerpoint/2010/main" val="2377184093"/>
              </p:ext>
            </p:extLst>
          </p:nvPr>
        </p:nvGraphicFramePr>
        <p:xfrm>
          <a:off x="881741" y="636134"/>
          <a:ext cx="8701088" cy="4572000"/>
        </p:xfrm>
        <a:graphic>
          <a:graphicData uri="http://schemas.openxmlformats.org/presentationml/2006/ole">
            <mc:AlternateContent xmlns:mc="http://schemas.openxmlformats.org/markup-compatibility/2006">
              <mc:Choice xmlns:v="urn:schemas-microsoft-com:vml" Requires="v">
                <p:oleObj r:id="rId2" imgW="0" imgH="0" progId="">
                  <p:embed/>
                </p:oleObj>
              </mc:Choice>
              <mc:Fallback>
                <p:oleObj r:id="rId2" imgW="0" imgH="0" progId="">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1741" y="636134"/>
                        <a:ext cx="8701088" cy="457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ángulo 1"/>
          <p:cNvSpPr/>
          <p:nvPr/>
        </p:nvSpPr>
        <p:spPr>
          <a:xfrm>
            <a:off x="0" y="5495836"/>
            <a:ext cx="11963400" cy="646331"/>
          </a:xfrm>
          <a:prstGeom prst="rect">
            <a:avLst/>
          </a:prstGeom>
        </p:spPr>
        <p:txBody>
          <a:bodyPr wrap="square">
            <a:spAutoFit/>
          </a:bodyPr>
          <a:lstStyle/>
          <a:p>
            <a:r>
              <a:rPr lang="es-CO" dirty="0"/>
              <a:t>7.	CLASE 7 corresponde a Materiales Radiactivos, la Norma Técnica Colombiana que la identifica y condiciona su transporte y uso es la </a:t>
            </a:r>
            <a:r>
              <a:rPr lang="es-CO" b="1" dirty="0"/>
              <a:t>NTC 3970 </a:t>
            </a:r>
            <a:r>
              <a:rPr lang="es-CO" dirty="0"/>
              <a:t>elaborada por el Organismo Nacional de Normalización (Icontec) -Anexo No 19-.</a:t>
            </a:r>
          </a:p>
        </p:txBody>
      </p:sp>
      <p:pic>
        <p:nvPicPr>
          <p:cNvPr id="4" name="Imagen 3"/>
          <p:cNvPicPr>
            <a:picLocks noChangeAspect="1"/>
          </p:cNvPicPr>
          <p:nvPr/>
        </p:nvPicPr>
        <p:blipFill>
          <a:blip r:embed="rId4"/>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1830387661"/>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Rectangle 4"/>
          <p:cNvSpPr>
            <a:spLocks noChangeArrowheads="1"/>
          </p:cNvSpPr>
          <p:nvPr/>
        </p:nvSpPr>
        <p:spPr bwMode="auto">
          <a:xfrm>
            <a:off x="4967288" y="2238375"/>
            <a:ext cx="9144000" cy="369332"/>
          </a:xfrm>
          <a:prstGeom prst="rect">
            <a:avLst/>
          </a:prstGeom>
          <a:noFill/>
          <a:ln w="9525">
            <a:noFill/>
            <a:miter lim="800000"/>
            <a:headEnd/>
            <a:tailEnd/>
          </a:ln>
        </p:spPr>
        <p:txBody>
          <a:bodyPr>
            <a:spAutoFit/>
          </a:bodyPr>
          <a:lstStyle/>
          <a:p>
            <a:pPr eaLnBrk="0" hangingPunct="0"/>
            <a:endParaRPr lang="es-CO"/>
          </a:p>
        </p:txBody>
      </p:sp>
      <p:graphicFrame>
        <p:nvGraphicFramePr>
          <p:cNvPr id="12290" name="Object 5"/>
          <p:cNvGraphicFramePr>
            <a:graphicFrameLocks noChangeAspect="1"/>
          </p:cNvGraphicFramePr>
          <p:nvPr>
            <p:extLst>
              <p:ext uri="{D42A27DB-BD31-4B8C-83A1-F6EECF244321}">
                <p14:modId xmlns:p14="http://schemas.microsoft.com/office/powerpoint/2010/main" val="2103559282"/>
              </p:ext>
            </p:extLst>
          </p:nvPr>
        </p:nvGraphicFramePr>
        <p:xfrm>
          <a:off x="844550" y="703150"/>
          <a:ext cx="4406900" cy="4500563"/>
        </p:xfrm>
        <a:graphic>
          <a:graphicData uri="http://schemas.openxmlformats.org/presentationml/2006/ole">
            <mc:AlternateContent xmlns:mc="http://schemas.openxmlformats.org/markup-compatibility/2006">
              <mc:Choice xmlns:v="urn:schemas-microsoft-com:vml" Requires="v">
                <p:oleObj r:id="rId2" imgW="0" imgH="0" progId="">
                  <p:embed/>
                </p:oleObj>
              </mc:Choice>
              <mc:Fallback>
                <p:oleObj r:id="rId2" imgW="0" imgH="0" progId="">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4550" y="703150"/>
                        <a:ext cx="4406900" cy="4500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294" name="Rectangle 6"/>
          <p:cNvSpPr>
            <a:spLocks noChangeArrowheads="1"/>
          </p:cNvSpPr>
          <p:nvPr/>
        </p:nvSpPr>
        <p:spPr bwMode="auto">
          <a:xfrm>
            <a:off x="4624388" y="2366963"/>
            <a:ext cx="9144000" cy="369332"/>
          </a:xfrm>
          <a:prstGeom prst="rect">
            <a:avLst/>
          </a:prstGeom>
          <a:noFill/>
          <a:ln w="9525">
            <a:noFill/>
            <a:miter lim="800000"/>
            <a:headEnd/>
            <a:tailEnd/>
          </a:ln>
        </p:spPr>
        <p:txBody>
          <a:bodyPr>
            <a:spAutoFit/>
          </a:bodyPr>
          <a:lstStyle/>
          <a:p>
            <a:pPr eaLnBrk="0" hangingPunct="0"/>
            <a:endParaRPr lang="es-CO"/>
          </a:p>
        </p:txBody>
      </p:sp>
      <p:graphicFrame>
        <p:nvGraphicFramePr>
          <p:cNvPr id="12291" name="Object 7"/>
          <p:cNvGraphicFramePr>
            <a:graphicFrameLocks noChangeAspect="1"/>
          </p:cNvGraphicFramePr>
          <p:nvPr>
            <p:extLst>
              <p:ext uri="{D42A27DB-BD31-4B8C-83A1-F6EECF244321}">
                <p14:modId xmlns:p14="http://schemas.microsoft.com/office/powerpoint/2010/main" val="31505953"/>
              </p:ext>
            </p:extLst>
          </p:nvPr>
        </p:nvGraphicFramePr>
        <p:xfrm>
          <a:off x="6811963" y="488838"/>
          <a:ext cx="4438650" cy="4714875"/>
        </p:xfrm>
        <a:graphic>
          <a:graphicData uri="http://schemas.openxmlformats.org/presentationml/2006/ole">
            <mc:AlternateContent xmlns:mc="http://schemas.openxmlformats.org/markup-compatibility/2006">
              <mc:Choice xmlns:v="urn:schemas-microsoft-com:vml" Requires="v">
                <p:oleObj r:id="rId4" imgW="0" imgH="0" progId="">
                  <p:embed/>
                </p:oleObj>
              </mc:Choice>
              <mc:Fallback>
                <p:oleObj r:id="rId4" imgW="0" imgH="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1963" y="488838"/>
                        <a:ext cx="4438650" cy="4714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ángulo 1"/>
          <p:cNvSpPr/>
          <p:nvPr/>
        </p:nvSpPr>
        <p:spPr>
          <a:xfrm>
            <a:off x="0" y="5575051"/>
            <a:ext cx="6096000" cy="1477328"/>
          </a:xfrm>
          <a:prstGeom prst="rect">
            <a:avLst/>
          </a:prstGeom>
        </p:spPr>
        <p:txBody>
          <a:bodyPr>
            <a:spAutoFit/>
          </a:bodyPr>
          <a:lstStyle/>
          <a:p>
            <a:r>
              <a:rPr lang="es-CO" dirty="0"/>
              <a:t>8.	CLASE 8 corresponde a Sustancias Corrosivas, la Norma Técnica Colombiana que la identifica y condiciona su transporte y uso es la </a:t>
            </a:r>
            <a:r>
              <a:rPr lang="es-CO" b="1" dirty="0"/>
              <a:t>NTC 3971 </a:t>
            </a:r>
            <a:r>
              <a:rPr lang="es-CO" dirty="0"/>
              <a:t>elaborada por el Organismo Nacional de Normalización (Icontec) -Anexo No 20 -.</a:t>
            </a:r>
          </a:p>
          <a:p>
            <a:endParaRPr lang="es-CO" dirty="0"/>
          </a:p>
        </p:txBody>
      </p:sp>
      <p:sp>
        <p:nvSpPr>
          <p:cNvPr id="3" name="Rectángulo 2"/>
          <p:cNvSpPr/>
          <p:nvPr/>
        </p:nvSpPr>
        <p:spPr>
          <a:xfrm>
            <a:off x="5900057" y="5380672"/>
            <a:ext cx="6096000" cy="1477328"/>
          </a:xfrm>
          <a:prstGeom prst="rect">
            <a:avLst/>
          </a:prstGeom>
        </p:spPr>
        <p:txBody>
          <a:bodyPr>
            <a:spAutoFit/>
          </a:bodyPr>
          <a:lstStyle/>
          <a:p>
            <a:r>
              <a:rPr lang="es-CO" dirty="0"/>
              <a:t>9.	CLASE 9 corresponde a Sustancias Peligrosas Varias, la Norma Técnica Colombiana que la identifica y condiciona su transporte y uso es la </a:t>
            </a:r>
            <a:r>
              <a:rPr lang="es-CO" b="1" dirty="0"/>
              <a:t>NTC 3972 </a:t>
            </a:r>
            <a:r>
              <a:rPr lang="es-CO" dirty="0"/>
              <a:t>elaborada por el Organismo Nacional de Normalización (Icontec)  -Anexo No 21-.</a:t>
            </a:r>
          </a:p>
          <a:p>
            <a:endParaRPr lang="es-CO" dirty="0"/>
          </a:p>
        </p:txBody>
      </p:sp>
      <p:pic>
        <p:nvPicPr>
          <p:cNvPr id="8" name="Imagen 7"/>
          <p:cNvPicPr>
            <a:picLocks noChangeAspect="1"/>
          </p:cNvPicPr>
          <p:nvPr/>
        </p:nvPicPr>
        <p:blipFill>
          <a:blip r:embed="rId6"/>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44699215"/>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2024034" y="1571613"/>
            <a:ext cx="4357718" cy="4247317"/>
          </a:xfrm>
          <a:prstGeom prst="rect">
            <a:avLst/>
          </a:prstGeom>
        </p:spPr>
        <p:txBody>
          <a:bodyPr wrap="square">
            <a:spAutoFit/>
          </a:bodyPr>
          <a:lstStyle/>
          <a:p>
            <a:pPr>
              <a:lnSpc>
                <a:spcPct val="90000"/>
              </a:lnSpc>
              <a:buFont typeface="Wingdings" pitchFamily="2" charset="2"/>
              <a:buChar char="Ô"/>
            </a:pPr>
            <a:r>
              <a:rPr lang="es-ES_tradnl" sz="2000" dirty="0"/>
              <a:t>ACETONA</a:t>
            </a:r>
          </a:p>
          <a:p>
            <a:pPr>
              <a:lnSpc>
                <a:spcPct val="90000"/>
              </a:lnSpc>
              <a:buFont typeface="Wingdings" pitchFamily="2" charset="2"/>
              <a:buChar char="Ô"/>
            </a:pPr>
            <a:r>
              <a:rPr lang="es-ES_tradnl" sz="2000" dirty="0"/>
              <a:t>ACIDO CLORHIDRICO </a:t>
            </a:r>
          </a:p>
          <a:p>
            <a:pPr>
              <a:lnSpc>
                <a:spcPct val="90000"/>
              </a:lnSpc>
              <a:buFont typeface="Wingdings" pitchFamily="2" charset="2"/>
              <a:buChar char="Ô"/>
            </a:pPr>
            <a:r>
              <a:rPr lang="es-ES_tradnl" sz="2000" dirty="0"/>
              <a:t>ETER ETILICO</a:t>
            </a:r>
          </a:p>
          <a:p>
            <a:pPr>
              <a:lnSpc>
                <a:spcPct val="90000"/>
              </a:lnSpc>
              <a:buFont typeface="Wingdings" pitchFamily="2" charset="2"/>
              <a:buChar char="Ô"/>
            </a:pPr>
            <a:r>
              <a:rPr lang="es-ES_tradnl" sz="2000" dirty="0"/>
              <a:t>CLOROFORMO </a:t>
            </a:r>
          </a:p>
          <a:p>
            <a:pPr>
              <a:lnSpc>
                <a:spcPct val="90000"/>
              </a:lnSpc>
              <a:buFont typeface="Wingdings" pitchFamily="2" charset="2"/>
              <a:buChar char="Ô"/>
            </a:pPr>
            <a:r>
              <a:rPr lang="es-ES_tradnl" sz="2000" dirty="0"/>
              <a:t>ACIDO SULFURICO</a:t>
            </a:r>
          </a:p>
          <a:p>
            <a:pPr>
              <a:lnSpc>
                <a:spcPct val="90000"/>
              </a:lnSpc>
              <a:buFont typeface="Wingdings" pitchFamily="2" charset="2"/>
              <a:buChar char="Ô"/>
            </a:pPr>
            <a:r>
              <a:rPr lang="es-ES_tradnl" sz="2000" dirty="0"/>
              <a:t>AMONIACO</a:t>
            </a:r>
          </a:p>
          <a:p>
            <a:pPr>
              <a:lnSpc>
                <a:spcPct val="90000"/>
              </a:lnSpc>
              <a:buFont typeface="Wingdings" pitchFamily="2" charset="2"/>
              <a:buChar char="Ô"/>
            </a:pPr>
            <a:r>
              <a:rPr lang="es-ES_tradnl" sz="2000" dirty="0"/>
              <a:t>METIL ETIL CETONA (MEK)</a:t>
            </a:r>
          </a:p>
          <a:p>
            <a:pPr>
              <a:lnSpc>
                <a:spcPct val="90000"/>
              </a:lnSpc>
              <a:buFont typeface="Wingdings" pitchFamily="2" charset="2"/>
              <a:buChar char="Ô"/>
            </a:pPr>
            <a:r>
              <a:rPr lang="es-ES_tradnl" sz="2000" dirty="0"/>
              <a:t>DISOLVENTE 1 A</a:t>
            </a:r>
          </a:p>
          <a:p>
            <a:pPr>
              <a:lnSpc>
                <a:spcPct val="90000"/>
              </a:lnSpc>
              <a:buFont typeface="Wingdings" pitchFamily="2" charset="2"/>
              <a:buChar char="Ô"/>
            </a:pPr>
            <a:r>
              <a:rPr lang="es-ES_tradnl" sz="2000" dirty="0"/>
              <a:t>DISOLVENTE 2</a:t>
            </a:r>
          </a:p>
          <a:p>
            <a:pPr>
              <a:lnSpc>
                <a:spcPct val="90000"/>
              </a:lnSpc>
              <a:buFont typeface="Wingdings" pitchFamily="2" charset="2"/>
              <a:buChar char="Ô"/>
            </a:pPr>
            <a:r>
              <a:rPr lang="es-ES_tradnl" sz="2000" dirty="0"/>
              <a:t>THINNER</a:t>
            </a:r>
          </a:p>
          <a:p>
            <a:pPr>
              <a:lnSpc>
                <a:spcPct val="90000"/>
              </a:lnSpc>
              <a:buFont typeface="Wingdings" pitchFamily="2" charset="2"/>
              <a:buChar char="Ô"/>
            </a:pPr>
            <a:r>
              <a:rPr lang="es-ES_tradnl" sz="2000" dirty="0"/>
              <a:t>ACETATO DE ETILO</a:t>
            </a:r>
          </a:p>
          <a:p>
            <a:pPr>
              <a:lnSpc>
                <a:spcPct val="90000"/>
              </a:lnSpc>
              <a:buFont typeface="Wingdings" pitchFamily="2" charset="2"/>
              <a:buChar char="Ô"/>
            </a:pPr>
            <a:r>
              <a:rPr lang="es-ES_tradnl" sz="2000" dirty="0"/>
              <a:t>METANOL</a:t>
            </a:r>
          </a:p>
          <a:p>
            <a:pPr>
              <a:lnSpc>
                <a:spcPct val="90000"/>
              </a:lnSpc>
              <a:buFont typeface="Wingdings" pitchFamily="2" charset="2"/>
              <a:buChar char="Ô"/>
            </a:pPr>
            <a:r>
              <a:rPr lang="es-ES_tradnl" sz="2000" dirty="0"/>
              <a:t>MANGANATO DE POTASIO</a:t>
            </a:r>
          </a:p>
          <a:p>
            <a:pPr>
              <a:lnSpc>
                <a:spcPct val="90000"/>
              </a:lnSpc>
              <a:buFont typeface="Wingdings" pitchFamily="2" charset="2"/>
              <a:buChar char="Ô"/>
            </a:pPr>
            <a:r>
              <a:rPr lang="es-ES_tradnl" sz="2000" dirty="0"/>
              <a:t>CEMENTO MAS DE 100 BULTOS </a:t>
            </a:r>
          </a:p>
          <a:p>
            <a:pPr>
              <a:lnSpc>
                <a:spcPct val="90000"/>
              </a:lnSpc>
              <a:buFont typeface="Wingdings" pitchFamily="2" charset="2"/>
              <a:buChar char="Ô"/>
            </a:pPr>
            <a:endParaRPr lang="es-ES_tradnl" sz="2000" dirty="0"/>
          </a:p>
        </p:txBody>
      </p:sp>
      <p:sp>
        <p:nvSpPr>
          <p:cNvPr id="4" name="3 Rectángulo"/>
          <p:cNvSpPr/>
          <p:nvPr/>
        </p:nvSpPr>
        <p:spPr>
          <a:xfrm>
            <a:off x="6453190" y="1500175"/>
            <a:ext cx="4500594" cy="3693319"/>
          </a:xfrm>
          <a:prstGeom prst="rect">
            <a:avLst/>
          </a:prstGeom>
        </p:spPr>
        <p:txBody>
          <a:bodyPr wrap="square">
            <a:spAutoFit/>
          </a:bodyPr>
          <a:lstStyle/>
          <a:p>
            <a:pPr>
              <a:lnSpc>
                <a:spcPct val="90000"/>
              </a:lnSpc>
              <a:buFont typeface="Wingdings" pitchFamily="2" charset="2"/>
              <a:buChar char="Ô"/>
            </a:pPr>
            <a:r>
              <a:rPr lang="es-ES_tradnl" sz="2000" dirty="0"/>
              <a:t>ACETATO DE BUTILO</a:t>
            </a:r>
          </a:p>
          <a:p>
            <a:pPr>
              <a:lnSpc>
                <a:spcPct val="90000"/>
              </a:lnSpc>
              <a:buFont typeface="Wingdings" pitchFamily="2" charset="2"/>
              <a:buChar char="Ô"/>
            </a:pPr>
            <a:r>
              <a:rPr lang="es-ES_tradnl" sz="2000" dirty="0"/>
              <a:t>DIACETONA ALCOHOL</a:t>
            </a:r>
          </a:p>
          <a:p>
            <a:pPr>
              <a:lnSpc>
                <a:spcPct val="90000"/>
              </a:lnSpc>
              <a:buFont typeface="Wingdings" pitchFamily="2" charset="2"/>
              <a:buChar char="Ô"/>
            </a:pPr>
            <a:r>
              <a:rPr lang="es-ES_tradnl" sz="2000" dirty="0"/>
              <a:t>HEXANO</a:t>
            </a:r>
          </a:p>
          <a:p>
            <a:pPr>
              <a:lnSpc>
                <a:spcPct val="90000"/>
              </a:lnSpc>
              <a:buFont typeface="Wingdings" pitchFamily="2" charset="2"/>
              <a:buChar char="Ô"/>
            </a:pPr>
            <a:r>
              <a:rPr lang="es-ES_tradnl" sz="2000" dirty="0"/>
              <a:t>BUTANOL</a:t>
            </a:r>
          </a:p>
          <a:p>
            <a:pPr>
              <a:lnSpc>
                <a:spcPct val="90000"/>
              </a:lnSpc>
              <a:buFont typeface="Wingdings" pitchFamily="2" charset="2"/>
              <a:buChar char="Ô"/>
            </a:pPr>
            <a:r>
              <a:rPr lang="es-ES_tradnl" sz="2000" dirty="0"/>
              <a:t>PERMANGANATO DE POTASIO</a:t>
            </a:r>
          </a:p>
          <a:p>
            <a:pPr>
              <a:lnSpc>
                <a:spcPct val="90000"/>
              </a:lnSpc>
              <a:buFont typeface="Wingdings" pitchFamily="2" charset="2"/>
              <a:buChar char="Ô"/>
            </a:pPr>
            <a:r>
              <a:rPr lang="es-ES_tradnl" sz="2000" dirty="0"/>
              <a:t>CARBONATO DE SODIO</a:t>
            </a:r>
          </a:p>
          <a:p>
            <a:pPr>
              <a:lnSpc>
                <a:spcPct val="90000"/>
              </a:lnSpc>
              <a:buFont typeface="Wingdings" pitchFamily="2" charset="2"/>
              <a:buChar char="Ô"/>
            </a:pPr>
            <a:r>
              <a:rPr lang="es-ES_tradnl" sz="2000" dirty="0"/>
              <a:t>TOLUENO</a:t>
            </a:r>
          </a:p>
          <a:p>
            <a:pPr>
              <a:lnSpc>
                <a:spcPct val="90000"/>
              </a:lnSpc>
              <a:buFont typeface="Wingdings" pitchFamily="2" charset="2"/>
              <a:buChar char="Ô"/>
            </a:pPr>
            <a:r>
              <a:rPr lang="es-ES_tradnl" sz="2000" dirty="0"/>
              <a:t>ANHIDRIDO ACETICO</a:t>
            </a:r>
          </a:p>
          <a:p>
            <a:pPr>
              <a:lnSpc>
                <a:spcPct val="90000"/>
              </a:lnSpc>
              <a:buFont typeface="Wingdings" pitchFamily="2" charset="2"/>
              <a:buChar char="Ô"/>
            </a:pPr>
            <a:r>
              <a:rPr lang="es-ES_tradnl" sz="2000" dirty="0"/>
              <a:t>ALCOHOL ISOPROPILICO </a:t>
            </a:r>
          </a:p>
          <a:p>
            <a:pPr>
              <a:lnSpc>
                <a:spcPct val="90000"/>
              </a:lnSpc>
              <a:buFont typeface="Wingdings" pitchFamily="2" charset="2"/>
              <a:buChar char="Ô"/>
            </a:pPr>
            <a:r>
              <a:rPr lang="es-ES_tradnl" sz="2000" dirty="0"/>
              <a:t>METIL ISOBUTIL CETONA (MIBK)</a:t>
            </a:r>
          </a:p>
          <a:p>
            <a:pPr>
              <a:lnSpc>
                <a:spcPct val="90000"/>
              </a:lnSpc>
              <a:buFont typeface="Wingdings" pitchFamily="2" charset="2"/>
              <a:buChar char="Ô"/>
            </a:pPr>
            <a:r>
              <a:rPr lang="es-ES_tradnl" sz="2000" dirty="0"/>
              <a:t>ACETATO DE ISOPROPILO</a:t>
            </a:r>
          </a:p>
          <a:p>
            <a:pPr>
              <a:lnSpc>
                <a:spcPct val="90000"/>
              </a:lnSpc>
              <a:buFont typeface="Wingdings" pitchFamily="2" charset="2"/>
              <a:buChar char="Ô"/>
            </a:pPr>
            <a:r>
              <a:rPr lang="es-ES_tradnl" sz="2000" dirty="0"/>
              <a:t>DIOXIDO DE MANGANESO</a:t>
            </a:r>
          </a:p>
          <a:p>
            <a:pPr>
              <a:lnSpc>
                <a:spcPct val="90000"/>
              </a:lnSpc>
              <a:buFont typeface="Wingdings" pitchFamily="2" charset="2"/>
              <a:buChar char="Ô"/>
            </a:pPr>
            <a:r>
              <a:rPr lang="es-ES_tradnl" sz="2000" dirty="0"/>
              <a:t>COMBUSTIBLE </a:t>
            </a:r>
          </a:p>
        </p:txBody>
      </p:sp>
      <p:sp>
        <p:nvSpPr>
          <p:cNvPr id="5" name="4 CuadroTexto"/>
          <p:cNvSpPr txBox="1"/>
          <p:nvPr/>
        </p:nvSpPr>
        <p:spPr>
          <a:xfrm>
            <a:off x="1491343" y="571481"/>
            <a:ext cx="9318171" cy="738664"/>
          </a:xfrm>
          <a:prstGeom prst="rect">
            <a:avLst/>
          </a:prstGeom>
          <a:noFill/>
        </p:spPr>
        <p:txBody>
          <a:bodyPr wrap="square" rtlCol="0">
            <a:spAutoFit/>
          </a:bodyPr>
          <a:lstStyle/>
          <a:p>
            <a:pPr algn="ctr"/>
            <a:r>
              <a:rPr lang="es-CO" sz="2400" b="1" dirty="0"/>
              <a:t>SUSTANCIAS CONTROLADAS POR ESTUPERFACIENTES</a:t>
            </a:r>
            <a:r>
              <a:rPr lang="es-CO" dirty="0"/>
              <a:t>.</a:t>
            </a:r>
          </a:p>
          <a:p>
            <a:pPr algn="ctr"/>
            <a:r>
              <a:rPr lang="es-CO" dirty="0"/>
              <a:t>Resolución 0001 concejo nacional de estupefacientes  </a:t>
            </a:r>
          </a:p>
        </p:txBody>
      </p:sp>
      <p:pic>
        <p:nvPicPr>
          <p:cNvPr id="6" name="Imagen 5"/>
          <p:cNvPicPr>
            <a:picLocks noChangeAspect="1"/>
          </p:cNvPicPr>
          <p:nvPr/>
        </p:nvPicPr>
        <p:blipFill>
          <a:blip r:embed="rId2"/>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4653133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3" name="Rectangle 7"/>
          <p:cNvSpPr>
            <a:spLocks noChangeArrowheads="1"/>
          </p:cNvSpPr>
          <p:nvPr/>
        </p:nvSpPr>
        <p:spPr bwMode="auto">
          <a:xfrm>
            <a:off x="-423862" y="95250"/>
            <a:ext cx="4648200" cy="914400"/>
          </a:xfrm>
          <a:prstGeom prst="rect">
            <a:avLst/>
          </a:prstGeom>
          <a:noFill/>
          <a:ln w="9525">
            <a:noFill/>
            <a:miter lim="800000"/>
            <a:headEnd/>
            <a:tailEnd/>
          </a:ln>
          <a:effectLst/>
        </p:spPr>
        <p:txBody>
          <a:bodyPr anchor="ctr"/>
          <a:lstStyle/>
          <a:p>
            <a:pPr algn="ctr" eaLnBrk="0" hangingPunct="0">
              <a:defRPr/>
            </a:pPr>
            <a:r>
              <a:rPr lang="es-ES_tradnl" sz="4400" dirty="0">
                <a:effectLst>
                  <a:outerShdw blurRad="38100" dist="38100" dir="2700000" algn="tl">
                    <a:srgbClr val="C0C0C0"/>
                  </a:outerShdw>
                </a:effectLst>
                <a:latin typeface="Times New Roman" pitchFamily="18" charset="0"/>
              </a:rPr>
              <a:t>REMITENTE</a:t>
            </a:r>
            <a:endParaRPr lang="es-ES_tradnl" sz="4400" dirty="0">
              <a:latin typeface="Times New Roman" pitchFamily="18" charset="0"/>
            </a:endParaRPr>
          </a:p>
        </p:txBody>
      </p:sp>
      <p:sp>
        <p:nvSpPr>
          <p:cNvPr id="116744" name="Rectangle 8"/>
          <p:cNvSpPr>
            <a:spLocks noChangeArrowheads="1"/>
          </p:cNvSpPr>
          <p:nvPr/>
        </p:nvSpPr>
        <p:spPr bwMode="auto">
          <a:xfrm>
            <a:off x="982436" y="1359565"/>
            <a:ext cx="8458200" cy="5181600"/>
          </a:xfrm>
          <a:prstGeom prst="rect">
            <a:avLst/>
          </a:prstGeom>
          <a:noFill/>
          <a:ln w="9525">
            <a:noFill/>
            <a:miter lim="800000"/>
            <a:headEnd/>
            <a:tailEnd/>
          </a:ln>
        </p:spPr>
        <p:txBody>
          <a:bodyPr/>
          <a:lstStyle/>
          <a:p>
            <a:pPr algn="just" eaLnBrk="0" hangingPunct="0">
              <a:spcBef>
                <a:spcPct val="20000"/>
              </a:spcBef>
              <a:buFontTx/>
              <a:buChar char="•"/>
            </a:pPr>
            <a:r>
              <a:rPr lang="es-ES_tradnl" sz="2400" dirty="0"/>
              <a:t>Poseer un programa de capacitación</a:t>
            </a:r>
          </a:p>
          <a:p>
            <a:pPr algn="just" eaLnBrk="0" hangingPunct="0">
              <a:spcBef>
                <a:spcPct val="20000"/>
              </a:spcBef>
              <a:buFontTx/>
              <a:buChar char="•"/>
            </a:pPr>
            <a:r>
              <a:rPr lang="es-ES_tradnl" sz="2400" dirty="0"/>
              <a:t>No despachar en la misma unidad de transporte personas, animales, alimentos</a:t>
            </a:r>
          </a:p>
          <a:p>
            <a:pPr algn="just" eaLnBrk="0" hangingPunct="0">
              <a:spcBef>
                <a:spcPct val="20000"/>
              </a:spcBef>
              <a:buFontTx/>
              <a:buChar char="•"/>
            </a:pPr>
            <a:r>
              <a:rPr lang="es-ES_tradnl" sz="2400" dirty="0"/>
              <a:t>Elaborar y entregar al conductor la T.E</a:t>
            </a:r>
          </a:p>
          <a:p>
            <a:pPr algn="just" eaLnBrk="0" hangingPunct="0">
              <a:spcBef>
                <a:spcPct val="20000"/>
              </a:spcBef>
              <a:buFontTx/>
              <a:buChar char="•"/>
            </a:pPr>
            <a:r>
              <a:rPr lang="es-ES_tradnl" sz="2400" dirty="0"/>
              <a:t>Entregar al transportador la carga etiquetada</a:t>
            </a:r>
          </a:p>
          <a:p>
            <a:pPr algn="just" eaLnBrk="0" hangingPunct="0">
              <a:spcBef>
                <a:spcPct val="20000"/>
              </a:spcBef>
              <a:buFontTx/>
              <a:buChar char="•"/>
            </a:pPr>
            <a:r>
              <a:rPr lang="es-ES_tradnl" sz="2400" dirty="0"/>
              <a:t>Implementar el Plan de Contingencia</a:t>
            </a:r>
          </a:p>
          <a:p>
            <a:pPr algn="just" eaLnBrk="0" hangingPunct="0">
              <a:spcBef>
                <a:spcPct val="20000"/>
              </a:spcBef>
              <a:buFontTx/>
              <a:buChar char="•"/>
            </a:pPr>
            <a:r>
              <a:rPr lang="es-ES_tradnl" sz="2400" dirty="0"/>
              <a:t>Programa de seguridad y plan de contingencia para la disposición final de residuos y desechos peligrosos</a:t>
            </a:r>
            <a:r>
              <a:rPr lang="es-ES_tradnl" sz="3000" dirty="0"/>
              <a:t>.</a:t>
            </a:r>
          </a:p>
        </p:txBody>
      </p:sp>
      <p:pic>
        <p:nvPicPr>
          <p:cNvPr id="4" name="Imagen 3"/>
          <p:cNvPicPr>
            <a:picLocks noChangeAspect="1"/>
          </p:cNvPicPr>
          <p:nvPr/>
        </p:nvPicPr>
        <p:blipFill>
          <a:blip r:embed="rId3"/>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1339331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6744">
                                            <p:txEl>
                                              <p:pRg st="0" end="0"/>
                                            </p:txEl>
                                          </p:spTgt>
                                        </p:tgtEl>
                                        <p:attrNameLst>
                                          <p:attrName>style.visibility</p:attrName>
                                        </p:attrNameLst>
                                      </p:cBhvr>
                                      <p:to>
                                        <p:strVal val="visible"/>
                                      </p:to>
                                    </p:set>
                                    <p:anim calcmode="lin" valueType="num">
                                      <p:cBhvr additive="base">
                                        <p:cTn id="7" dur="500" fill="hold"/>
                                        <p:tgtEl>
                                          <p:spTgt spid="11674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6744">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LATIGO.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6744">
                                            <p:txEl>
                                              <p:pRg st="1" end="1"/>
                                            </p:txEl>
                                          </p:spTgt>
                                        </p:tgtEl>
                                        <p:attrNameLst>
                                          <p:attrName>style.visibility</p:attrName>
                                        </p:attrNameLst>
                                      </p:cBhvr>
                                      <p:to>
                                        <p:strVal val="visible"/>
                                      </p:to>
                                    </p:set>
                                    <p:anim calcmode="lin" valueType="num">
                                      <p:cBhvr additive="base">
                                        <p:cTn id="13" dur="500" fill="hold"/>
                                        <p:tgtEl>
                                          <p:spTgt spid="11674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6744">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LATIGO.WAV"/>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6744">
                                            <p:txEl>
                                              <p:pRg st="2" end="2"/>
                                            </p:txEl>
                                          </p:spTgt>
                                        </p:tgtEl>
                                        <p:attrNameLst>
                                          <p:attrName>style.visibility</p:attrName>
                                        </p:attrNameLst>
                                      </p:cBhvr>
                                      <p:to>
                                        <p:strVal val="visible"/>
                                      </p:to>
                                    </p:set>
                                    <p:anim calcmode="lin" valueType="num">
                                      <p:cBhvr additive="base">
                                        <p:cTn id="19" dur="500" fill="hold"/>
                                        <p:tgtEl>
                                          <p:spTgt spid="11674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6744">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LATIGO.WAV"/>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16744">
                                            <p:txEl>
                                              <p:pRg st="3" end="3"/>
                                            </p:txEl>
                                          </p:spTgt>
                                        </p:tgtEl>
                                        <p:attrNameLst>
                                          <p:attrName>style.visibility</p:attrName>
                                        </p:attrNameLst>
                                      </p:cBhvr>
                                      <p:to>
                                        <p:strVal val="visible"/>
                                      </p:to>
                                    </p:set>
                                    <p:anim calcmode="lin" valueType="num">
                                      <p:cBhvr additive="base">
                                        <p:cTn id="25" dur="500" fill="hold"/>
                                        <p:tgtEl>
                                          <p:spTgt spid="116744">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16744">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LATIGO.WAV"/>
                                        </p:tgtEl>
                                      </p:cMediaNode>
                                    </p:audio>
                                  </p:sub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16744">
                                            <p:txEl>
                                              <p:pRg st="4" end="4"/>
                                            </p:txEl>
                                          </p:spTgt>
                                        </p:tgtEl>
                                        <p:attrNameLst>
                                          <p:attrName>style.visibility</p:attrName>
                                        </p:attrNameLst>
                                      </p:cBhvr>
                                      <p:to>
                                        <p:strVal val="visible"/>
                                      </p:to>
                                    </p:set>
                                    <p:anim calcmode="lin" valueType="num">
                                      <p:cBhvr additive="base">
                                        <p:cTn id="31" dur="500" fill="hold"/>
                                        <p:tgtEl>
                                          <p:spTgt spid="116744">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16744">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LATIGO.WAV"/>
                                        </p:tgtEl>
                                      </p:cMediaNode>
                                    </p:audio>
                                  </p:sub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16744">
                                            <p:txEl>
                                              <p:pRg st="5" end="5"/>
                                            </p:txEl>
                                          </p:spTgt>
                                        </p:tgtEl>
                                        <p:attrNameLst>
                                          <p:attrName>style.visibility</p:attrName>
                                        </p:attrNameLst>
                                      </p:cBhvr>
                                      <p:to>
                                        <p:strVal val="visible"/>
                                      </p:to>
                                    </p:set>
                                    <p:anim calcmode="lin" valueType="num">
                                      <p:cBhvr additive="base">
                                        <p:cTn id="37" dur="500" fill="hold"/>
                                        <p:tgtEl>
                                          <p:spTgt spid="116744">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16744">
                                            <p:txEl>
                                              <p:pRg st="5" end="5"/>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LATIGO.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44"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5" name="Rectangle 5"/>
          <p:cNvSpPr>
            <a:spLocks noChangeArrowheads="1"/>
          </p:cNvSpPr>
          <p:nvPr/>
        </p:nvSpPr>
        <p:spPr bwMode="auto">
          <a:xfrm>
            <a:off x="1727842" y="810939"/>
            <a:ext cx="8039010" cy="1214438"/>
          </a:xfrm>
          <a:prstGeom prst="rect">
            <a:avLst/>
          </a:prstGeom>
          <a:noFill/>
          <a:ln w="9525">
            <a:noFill/>
            <a:miter lim="800000"/>
            <a:headEnd/>
            <a:tailEnd/>
          </a:ln>
          <a:effectLst/>
        </p:spPr>
        <p:txBody>
          <a:bodyPr anchor="ctr"/>
          <a:lstStyle/>
          <a:p>
            <a:pPr algn="ctr" eaLnBrk="0" hangingPunct="0">
              <a:defRPr/>
            </a:pPr>
            <a:r>
              <a:rPr lang="es-ES_tradnl" sz="3600" dirty="0">
                <a:effectLst>
                  <a:outerShdw blurRad="38100" dist="38100" dir="2700000" algn="tl">
                    <a:srgbClr val="C0C0C0"/>
                  </a:outerShdw>
                </a:effectLst>
                <a:latin typeface="Times New Roman" pitchFamily="18" charset="0"/>
              </a:rPr>
              <a:t>EMPRESA TRANSPORTADORA</a:t>
            </a:r>
            <a:endParaRPr lang="es-ES_tradnl" sz="4400" dirty="0">
              <a:latin typeface="Times New Roman" pitchFamily="18" charset="0"/>
            </a:endParaRPr>
          </a:p>
        </p:txBody>
      </p:sp>
      <p:sp>
        <p:nvSpPr>
          <p:cNvPr id="215046" name="Rectangle 6"/>
          <p:cNvSpPr>
            <a:spLocks noChangeArrowheads="1"/>
          </p:cNvSpPr>
          <p:nvPr/>
        </p:nvSpPr>
        <p:spPr bwMode="auto">
          <a:xfrm>
            <a:off x="1264016" y="1812235"/>
            <a:ext cx="10344888" cy="5486400"/>
          </a:xfrm>
          <a:prstGeom prst="rect">
            <a:avLst/>
          </a:prstGeom>
          <a:noFill/>
          <a:ln w="9525">
            <a:noFill/>
            <a:miter lim="800000"/>
            <a:headEnd/>
            <a:tailEnd/>
          </a:ln>
        </p:spPr>
        <p:txBody>
          <a:bodyPr/>
          <a:lstStyle/>
          <a:p>
            <a:pPr algn="just" eaLnBrk="0" hangingPunct="0">
              <a:spcBef>
                <a:spcPct val="20000"/>
              </a:spcBef>
              <a:buFontTx/>
              <a:buChar char="•"/>
            </a:pPr>
            <a:r>
              <a:rPr lang="es-ES_tradnl" sz="2400" dirty="0">
                <a:latin typeface="Arial" panose="020B0604020202020204" pitchFamily="34" charset="0"/>
                <a:cs typeface="Arial" panose="020B0604020202020204" pitchFamily="34" charset="0"/>
              </a:rPr>
              <a:t>Exigir al remitente la carga  etiquetada, rotulada, embalada y envasada</a:t>
            </a:r>
          </a:p>
          <a:p>
            <a:pPr algn="just" eaLnBrk="0" hangingPunct="0">
              <a:spcBef>
                <a:spcPct val="20000"/>
              </a:spcBef>
              <a:buFontTx/>
              <a:buChar char="•"/>
            </a:pPr>
            <a:r>
              <a:rPr lang="es-ES_tradnl" sz="2400" dirty="0">
                <a:latin typeface="Arial" panose="020B0604020202020204" pitchFamily="34" charset="0"/>
                <a:cs typeface="Arial" panose="020B0604020202020204" pitchFamily="34" charset="0"/>
              </a:rPr>
              <a:t>Garantizar la identificación de las unidades de transporte</a:t>
            </a:r>
          </a:p>
          <a:p>
            <a:pPr algn="just" eaLnBrk="0" hangingPunct="0">
              <a:spcBef>
                <a:spcPct val="20000"/>
              </a:spcBef>
              <a:buFontTx/>
              <a:buChar char="•"/>
            </a:pPr>
            <a:r>
              <a:rPr lang="es-ES_tradnl" sz="2400" dirty="0">
                <a:latin typeface="Arial" panose="020B0604020202020204" pitchFamily="34" charset="0"/>
                <a:cs typeface="Arial" panose="020B0604020202020204" pitchFamily="34" charset="0"/>
              </a:rPr>
              <a:t>Garantizar la Dotación de los vehículos propios y vinculados del equipo de protección para atención de emergencias</a:t>
            </a:r>
          </a:p>
          <a:p>
            <a:pPr algn="just" eaLnBrk="0" hangingPunct="0">
              <a:spcBef>
                <a:spcPct val="20000"/>
              </a:spcBef>
              <a:buFontTx/>
              <a:buChar char="•"/>
            </a:pPr>
            <a:r>
              <a:rPr lang="es-ES_tradnl" sz="2400" dirty="0">
                <a:latin typeface="Arial" panose="020B0604020202020204" pitchFamily="34" charset="0"/>
                <a:cs typeface="Arial" panose="020B0604020202020204" pitchFamily="34" charset="0"/>
              </a:rPr>
              <a:t>Elaborar o contratar el curso de capacitación para conductores</a:t>
            </a:r>
          </a:p>
          <a:p>
            <a:pPr algn="just" eaLnBrk="0" hangingPunct="0">
              <a:spcBef>
                <a:spcPct val="20000"/>
              </a:spcBef>
              <a:buFontTx/>
              <a:buChar char="•"/>
            </a:pPr>
            <a:r>
              <a:rPr lang="es-ES_tradnl" sz="2400" dirty="0">
                <a:latin typeface="Arial" panose="020B0604020202020204" pitchFamily="34" charset="0"/>
                <a:cs typeface="Arial" panose="020B0604020202020204" pitchFamily="34" charset="0"/>
              </a:rPr>
              <a:t>Sistema de información estadístico</a:t>
            </a:r>
          </a:p>
          <a:p>
            <a:pPr algn="just" eaLnBrk="0" hangingPunct="0">
              <a:spcBef>
                <a:spcPct val="20000"/>
              </a:spcBef>
              <a:buFontTx/>
              <a:buChar char="•"/>
            </a:pPr>
            <a:r>
              <a:rPr lang="es-ES_tradnl" sz="2400" dirty="0">
                <a:latin typeface="Arial" panose="020B0604020202020204" pitchFamily="34" charset="0"/>
                <a:cs typeface="Arial" panose="020B0604020202020204" pitchFamily="34" charset="0"/>
              </a:rPr>
              <a:t>Exigir al remitente la T.E </a:t>
            </a:r>
          </a:p>
        </p:txBody>
      </p:sp>
      <p:pic>
        <p:nvPicPr>
          <p:cNvPr id="4" name="Imagen 3"/>
          <p:cNvPicPr>
            <a:picLocks noChangeAspect="1"/>
          </p:cNvPicPr>
          <p:nvPr/>
        </p:nvPicPr>
        <p:blipFill>
          <a:blip r:embed="rId3"/>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1860123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5046">
                                            <p:txEl>
                                              <p:pRg st="0" end="0"/>
                                            </p:txEl>
                                          </p:spTgt>
                                        </p:tgtEl>
                                        <p:attrNameLst>
                                          <p:attrName>style.visibility</p:attrName>
                                        </p:attrNameLst>
                                      </p:cBhvr>
                                      <p:to>
                                        <p:strVal val="visible"/>
                                      </p:to>
                                    </p:set>
                                    <p:anim calcmode="lin" valueType="num">
                                      <p:cBhvr additive="base">
                                        <p:cTn id="7" dur="500" fill="hold"/>
                                        <p:tgtEl>
                                          <p:spTgt spid="21504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15046">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LATIGO.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15046">
                                            <p:txEl>
                                              <p:pRg st="1" end="1"/>
                                            </p:txEl>
                                          </p:spTgt>
                                        </p:tgtEl>
                                        <p:attrNameLst>
                                          <p:attrName>style.visibility</p:attrName>
                                        </p:attrNameLst>
                                      </p:cBhvr>
                                      <p:to>
                                        <p:strVal val="visible"/>
                                      </p:to>
                                    </p:set>
                                    <p:anim calcmode="lin" valueType="num">
                                      <p:cBhvr additive="base">
                                        <p:cTn id="13" dur="500" fill="hold"/>
                                        <p:tgtEl>
                                          <p:spTgt spid="215046">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15046">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LATIGO.WAV"/>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15046">
                                            <p:txEl>
                                              <p:pRg st="2" end="2"/>
                                            </p:txEl>
                                          </p:spTgt>
                                        </p:tgtEl>
                                        <p:attrNameLst>
                                          <p:attrName>style.visibility</p:attrName>
                                        </p:attrNameLst>
                                      </p:cBhvr>
                                      <p:to>
                                        <p:strVal val="visible"/>
                                      </p:to>
                                    </p:set>
                                    <p:anim calcmode="lin" valueType="num">
                                      <p:cBhvr additive="base">
                                        <p:cTn id="19" dur="500" fill="hold"/>
                                        <p:tgtEl>
                                          <p:spTgt spid="215046">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15046">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LATIGO.WAV"/>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15046">
                                            <p:txEl>
                                              <p:pRg st="3" end="3"/>
                                            </p:txEl>
                                          </p:spTgt>
                                        </p:tgtEl>
                                        <p:attrNameLst>
                                          <p:attrName>style.visibility</p:attrName>
                                        </p:attrNameLst>
                                      </p:cBhvr>
                                      <p:to>
                                        <p:strVal val="visible"/>
                                      </p:to>
                                    </p:set>
                                    <p:anim calcmode="lin" valueType="num">
                                      <p:cBhvr additive="base">
                                        <p:cTn id="25" dur="500" fill="hold"/>
                                        <p:tgtEl>
                                          <p:spTgt spid="215046">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15046">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LATIGO.WAV"/>
                                        </p:tgtEl>
                                      </p:cMediaNode>
                                    </p:audio>
                                  </p:sub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15046">
                                            <p:txEl>
                                              <p:pRg st="4" end="4"/>
                                            </p:txEl>
                                          </p:spTgt>
                                        </p:tgtEl>
                                        <p:attrNameLst>
                                          <p:attrName>style.visibility</p:attrName>
                                        </p:attrNameLst>
                                      </p:cBhvr>
                                      <p:to>
                                        <p:strVal val="visible"/>
                                      </p:to>
                                    </p:set>
                                    <p:anim calcmode="lin" valueType="num">
                                      <p:cBhvr additive="base">
                                        <p:cTn id="31" dur="500" fill="hold"/>
                                        <p:tgtEl>
                                          <p:spTgt spid="215046">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15046">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LATIGO.WAV"/>
                                        </p:tgtEl>
                                      </p:cMediaNode>
                                    </p:audio>
                                  </p:sub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15046">
                                            <p:txEl>
                                              <p:pRg st="5" end="5"/>
                                            </p:txEl>
                                          </p:spTgt>
                                        </p:tgtEl>
                                        <p:attrNameLst>
                                          <p:attrName>style.visibility</p:attrName>
                                        </p:attrNameLst>
                                      </p:cBhvr>
                                      <p:to>
                                        <p:strVal val="visible"/>
                                      </p:to>
                                    </p:set>
                                    <p:anim calcmode="lin" valueType="num">
                                      <p:cBhvr additive="base">
                                        <p:cTn id="37" dur="500" fill="hold"/>
                                        <p:tgtEl>
                                          <p:spTgt spid="215046">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15046">
                                            <p:txEl>
                                              <p:pRg st="5" end="5"/>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LATIGO.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46"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3" name="Rectangle 5"/>
          <p:cNvSpPr>
            <a:spLocks noChangeArrowheads="1"/>
          </p:cNvSpPr>
          <p:nvPr/>
        </p:nvSpPr>
        <p:spPr bwMode="auto">
          <a:xfrm>
            <a:off x="3606456" y="587829"/>
            <a:ext cx="4500562" cy="1143000"/>
          </a:xfrm>
          <a:prstGeom prst="rect">
            <a:avLst/>
          </a:prstGeom>
          <a:noFill/>
          <a:ln w="9525">
            <a:noFill/>
            <a:miter lim="800000"/>
            <a:headEnd/>
            <a:tailEnd/>
          </a:ln>
          <a:effectLst/>
        </p:spPr>
        <p:txBody>
          <a:bodyPr anchor="ctr"/>
          <a:lstStyle/>
          <a:p>
            <a:pPr algn="ctr" eaLnBrk="0" hangingPunct="0">
              <a:defRPr/>
            </a:pPr>
            <a:r>
              <a:rPr lang="es-ES_tradnl" sz="4400" dirty="0">
                <a:effectLst>
                  <a:outerShdw blurRad="38100" dist="38100" dir="2700000" algn="tl">
                    <a:srgbClr val="C0C0C0"/>
                  </a:outerShdw>
                </a:effectLst>
                <a:latin typeface="Times New Roman" pitchFamily="18" charset="0"/>
              </a:rPr>
              <a:t>PROPIETARIO</a:t>
            </a:r>
            <a:endParaRPr lang="es-ES_tradnl" sz="4400" dirty="0">
              <a:latin typeface="Times New Roman" pitchFamily="18" charset="0"/>
            </a:endParaRPr>
          </a:p>
        </p:txBody>
      </p:sp>
      <p:sp>
        <p:nvSpPr>
          <p:cNvPr id="217094" name="Rectangle 6"/>
          <p:cNvSpPr>
            <a:spLocks noChangeArrowheads="1"/>
          </p:cNvSpPr>
          <p:nvPr/>
        </p:nvSpPr>
        <p:spPr bwMode="auto">
          <a:xfrm>
            <a:off x="1223106" y="1730829"/>
            <a:ext cx="9444894" cy="4357687"/>
          </a:xfrm>
          <a:prstGeom prst="rect">
            <a:avLst/>
          </a:prstGeom>
          <a:noFill/>
          <a:ln w="9525">
            <a:noFill/>
            <a:miter lim="800000"/>
            <a:headEnd/>
            <a:tailEnd/>
          </a:ln>
        </p:spPr>
        <p:txBody>
          <a:bodyPr/>
          <a:lstStyle/>
          <a:p>
            <a:pPr algn="just" eaLnBrk="0" hangingPunct="0">
              <a:spcBef>
                <a:spcPct val="20000"/>
              </a:spcBef>
              <a:buFontTx/>
              <a:buChar char="•"/>
            </a:pPr>
            <a:r>
              <a:rPr lang="es-ES_tradnl" sz="2400" dirty="0">
                <a:latin typeface="Arial" panose="020B0604020202020204" pitchFamily="34" charset="0"/>
                <a:cs typeface="Arial" panose="020B0604020202020204" pitchFamily="34" charset="0"/>
              </a:rPr>
              <a:t>Garantizar la Identificación de las unidades de transporte</a:t>
            </a:r>
          </a:p>
          <a:p>
            <a:pPr algn="just" eaLnBrk="0" hangingPunct="0">
              <a:spcBef>
                <a:spcPct val="20000"/>
              </a:spcBef>
              <a:buFontTx/>
              <a:buChar char="•"/>
            </a:pPr>
            <a:r>
              <a:rPr lang="es-ES_tradnl" sz="2400" dirty="0">
                <a:latin typeface="Arial" panose="020B0604020202020204" pitchFamily="34" charset="0"/>
                <a:cs typeface="Arial" panose="020B0604020202020204" pitchFamily="34" charset="0"/>
              </a:rPr>
              <a:t>Garantizar la Dotación del vehículo de los  elementos de protección para atención de emergencias</a:t>
            </a:r>
          </a:p>
          <a:p>
            <a:pPr algn="just" eaLnBrk="0" hangingPunct="0">
              <a:spcBef>
                <a:spcPct val="20000"/>
              </a:spcBef>
              <a:buFontTx/>
              <a:buChar char="•"/>
            </a:pPr>
            <a:r>
              <a:rPr lang="es-ES_tradnl" sz="2400" dirty="0">
                <a:latin typeface="Arial" panose="020B0604020202020204" pitchFamily="34" charset="0"/>
                <a:cs typeface="Arial" panose="020B0604020202020204" pitchFamily="34" charset="0"/>
              </a:rPr>
              <a:t>Dotar al vehículo de sistemas de comunicación</a:t>
            </a:r>
          </a:p>
          <a:p>
            <a:pPr algn="just" eaLnBrk="0" hangingPunct="0">
              <a:spcBef>
                <a:spcPct val="20000"/>
              </a:spcBef>
              <a:buFontTx/>
              <a:buChar char="•"/>
            </a:pPr>
            <a:r>
              <a:rPr lang="es-ES_tradnl" sz="2400" dirty="0">
                <a:latin typeface="Arial" panose="020B0604020202020204" pitchFamily="34" charset="0"/>
                <a:cs typeface="Arial" panose="020B0604020202020204" pitchFamily="34" charset="0"/>
              </a:rPr>
              <a:t>Garantizar que el conductor haga el curso de capacitación y entrenamiento</a:t>
            </a:r>
          </a:p>
          <a:p>
            <a:pPr algn="just" eaLnBrk="0" hangingPunct="0">
              <a:spcBef>
                <a:spcPct val="20000"/>
              </a:spcBef>
              <a:buFontTx/>
              <a:buChar char="•"/>
            </a:pPr>
            <a:r>
              <a:rPr lang="es-ES_tradnl" sz="2400" dirty="0">
                <a:latin typeface="Arial" panose="020B0604020202020204" pitchFamily="34" charset="0"/>
                <a:cs typeface="Arial" panose="020B0604020202020204" pitchFamily="34" charset="0"/>
              </a:rPr>
              <a:t>Contar con un programa de mantenimiento preventivo para los vehículos </a:t>
            </a:r>
          </a:p>
        </p:txBody>
      </p:sp>
      <p:pic>
        <p:nvPicPr>
          <p:cNvPr id="4" name="Imagen 3"/>
          <p:cNvPicPr>
            <a:picLocks noChangeAspect="1"/>
          </p:cNvPicPr>
          <p:nvPr/>
        </p:nvPicPr>
        <p:blipFill>
          <a:blip r:embed="rId2"/>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3507945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7094">
                                            <p:txEl>
                                              <p:pRg st="0" end="0"/>
                                            </p:txEl>
                                          </p:spTgt>
                                        </p:tgtEl>
                                        <p:attrNameLst>
                                          <p:attrName>style.visibility</p:attrName>
                                        </p:attrNameLst>
                                      </p:cBhvr>
                                      <p:to>
                                        <p:strVal val="visible"/>
                                      </p:to>
                                    </p:set>
                                    <p:animEffect transition="in" filter="dissolve">
                                      <p:cBhvr>
                                        <p:cTn id="7" dur="500"/>
                                        <p:tgtEl>
                                          <p:spTgt spid="21709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7094">
                                            <p:txEl>
                                              <p:pRg st="1" end="1"/>
                                            </p:txEl>
                                          </p:spTgt>
                                        </p:tgtEl>
                                        <p:attrNameLst>
                                          <p:attrName>style.visibility</p:attrName>
                                        </p:attrNameLst>
                                      </p:cBhvr>
                                      <p:to>
                                        <p:strVal val="visible"/>
                                      </p:to>
                                    </p:set>
                                    <p:animEffect transition="in" filter="dissolve">
                                      <p:cBhvr>
                                        <p:cTn id="12" dur="500"/>
                                        <p:tgtEl>
                                          <p:spTgt spid="21709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17094">
                                            <p:txEl>
                                              <p:pRg st="2" end="2"/>
                                            </p:txEl>
                                          </p:spTgt>
                                        </p:tgtEl>
                                        <p:attrNameLst>
                                          <p:attrName>style.visibility</p:attrName>
                                        </p:attrNameLst>
                                      </p:cBhvr>
                                      <p:to>
                                        <p:strVal val="visible"/>
                                      </p:to>
                                    </p:set>
                                    <p:animEffect transition="in" filter="dissolve">
                                      <p:cBhvr>
                                        <p:cTn id="17" dur="500"/>
                                        <p:tgtEl>
                                          <p:spTgt spid="21709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17094">
                                            <p:txEl>
                                              <p:pRg st="3" end="3"/>
                                            </p:txEl>
                                          </p:spTgt>
                                        </p:tgtEl>
                                        <p:attrNameLst>
                                          <p:attrName>style.visibility</p:attrName>
                                        </p:attrNameLst>
                                      </p:cBhvr>
                                      <p:to>
                                        <p:strVal val="visible"/>
                                      </p:to>
                                    </p:set>
                                    <p:animEffect transition="in" filter="dissolve">
                                      <p:cBhvr>
                                        <p:cTn id="22" dur="500"/>
                                        <p:tgtEl>
                                          <p:spTgt spid="21709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17094">
                                            <p:txEl>
                                              <p:pRg st="4" end="4"/>
                                            </p:txEl>
                                          </p:spTgt>
                                        </p:tgtEl>
                                        <p:attrNameLst>
                                          <p:attrName>style.visibility</p:attrName>
                                        </p:attrNameLst>
                                      </p:cBhvr>
                                      <p:to>
                                        <p:strVal val="visible"/>
                                      </p:to>
                                    </p:set>
                                    <p:animEffect transition="in" filter="dissolve">
                                      <p:cBhvr>
                                        <p:cTn id="27" dur="500"/>
                                        <p:tgtEl>
                                          <p:spTgt spid="21709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094"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9" name="Rectangle 5"/>
          <p:cNvSpPr>
            <a:spLocks noChangeArrowheads="1"/>
          </p:cNvSpPr>
          <p:nvPr/>
        </p:nvSpPr>
        <p:spPr bwMode="auto">
          <a:xfrm>
            <a:off x="4947557" y="583096"/>
            <a:ext cx="4038600" cy="1143000"/>
          </a:xfrm>
          <a:prstGeom prst="rect">
            <a:avLst/>
          </a:prstGeom>
          <a:noFill/>
          <a:ln w="9525">
            <a:noFill/>
            <a:miter lim="800000"/>
            <a:headEnd/>
            <a:tailEnd/>
          </a:ln>
          <a:effectLst/>
        </p:spPr>
        <p:txBody>
          <a:bodyPr anchor="ctr"/>
          <a:lstStyle/>
          <a:p>
            <a:pPr algn="ctr" eaLnBrk="0" hangingPunct="0">
              <a:defRPr/>
            </a:pPr>
            <a:r>
              <a:rPr lang="es-ES_tradnl" sz="4400" dirty="0">
                <a:effectLst>
                  <a:outerShdw blurRad="38100" dist="38100" dir="2700000" algn="tl">
                    <a:srgbClr val="C0C0C0"/>
                  </a:outerShdw>
                </a:effectLst>
                <a:latin typeface="Arial" panose="020B0604020202020204" pitchFamily="34" charset="0"/>
                <a:cs typeface="Arial" panose="020B0604020202020204" pitchFamily="34" charset="0"/>
              </a:rPr>
              <a:t>CONDUCTOR</a:t>
            </a:r>
            <a:endParaRPr lang="es-ES_tradnl" sz="4400" dirty="0">
              <a:latin typeface="Arial" panose="020B0604020202020204" pitchFamily="34" charset="0"/>
              <a:cs typeface="Arial" panose="020B0604020202020204" pitchFamily="34" charset="0"/>
            </a:endParaRPr>
          </a:p>
        </p:txBody>
      </p:sp>
      <p:sp>
        <p:nvSpPr>
          <p:cNvPr id="216070" name="Rectangle 6"/>
          <p:cNvSpPr>
            <a:spLocks noChangeArrowheads="1"/>
          </p:cNvSpPr>
          <p:nvPr/>
        </p:nvSpPr>
        <p:spPr bwMode="auto">
          <a:xfrm>
            <a:off x="960308" y="1905000"/>
            <a:ext cx="10476317" cy="4953000"/>
          </a:xfrm>
          <a:prstGeom prst="rect">
            <a:avLst/>
          </a:prstGeom>
          <a:noFill/>
          <a:ln w="9525">
            <a:noFill/>
            <a:miter lim="800000"/>
            <a:headEnd/>
            <a:tailEnd/>
          </a:ln>
        </p:spPr>
        <p:txBody>
          <a:bodyPr/>
          <a:lstStyle/>
          <a:p>
            <a:pPr algn="just" eaLnBrk="0" hangingPunct="0">
              <a:spcBef>
                <a:spcPct val="20000"/>
              </a:spcBef>
              <a:buFontTx/>
              <a:buChar char="•"/>
            </a:pPr>
            <a:r>
              <a:rPr lang="es-ES_tradnl" sz="2400" dirty="0">
                <a:latin typeface="Arial" panose="020B0604020202020204" pitchFamily="34" charset="0"/>
                <a:cs typeface="Arial" panose="020B0604020202020204" pitchFamily="34" charset="0"/>
              </a:rPr>
              <a:t>Debe poseer el certificado del curso básico obligatorio de capacitación </a:t>
            </a:r>
          </a:p>
          <a:p>
            <a:pPr algn="just" eaLnBrk="0" hangingPunct="0">
              <a:spcBef>
                <a:spcPct val="20000"/>
              </a:spcBef>
              <a:buFontTx/>
              <a:buChar char="•"/>
            </a:pPr>
            <a:r>
              <a:rPr lang="es-ES_tradnl" sz="2400" dirty="0">
                <a:latin typeface="Arial" panose="020B0604020202020204" pitchFamily="34" charset="0"/>
                <a:cs typeface="Arial" panose="020B0604020202020204" pitchFamily="34" charset="0"/>
              </a:rPr>
              <a:t>Debe inspeccionar el vehículo y la unidad que este en perfectas condiciones</a:t>
            </a:r>
          </a:p>
          <a:p>
            <a:pPr algn="just" eaLnBrk="0" hangingPunct="0">
              <a:spcBef>
                <a:spcPct val="20000"/>
              </a:spcBef>
              <a:buFontTx/>
              <a:buChar char="•"/>
            </a:pPr>
            <a:r>
              <a:rPr lang="es-ES_tradnl" sz="2400" dirty="0">
                <a:latin typeface="Arial" panose="020B0604020202020204" pitchFamily="34" charset="0"/>
                <a:cs typeface="Arial" panose="020B0604020202020204" pitchFamily="34" charset="0"/>
              </a:rPr>
              <a:t>Leer y colocar en un lugar visible de la cabina del vehículo las T.E</a:t>
            </a:r>
          </a:p>
          <a:p>
            <a:pPr algn="just" eaLnBrk="0" hangingPunct="0">
              <a:spcBef>
                <a:spcPct val="20000"/>
              </a:spcBef>
              <a:buFontTx/>
              <a:buChar char="•"/>
            </a:pPr>
            <a:r>
              <a:rPr lang="es-ES_tradnl" sz="2400" dirty="0">
                <a:latin typeface="Arial" panose="020B0604020202020204" pitchFamily="34" charset="0"/>
                <a:cs typeface="Arial" panose="020B0604020202020204" pitchFamily="34" charset="0"/>
              </a:rPr>
              <a:t>No transportar en la misma unidad personas, animales, medicamentos</a:t>
            </a:r>
          </a:p>
          <a:p>
            <a:pPr algn="just" eaLnBrk="0" hangingPunct="0">
              <a:spcBef>
                <a:spcPct val="20000"/>
              </a:spcBef>
              <a:buFontTx/>
              <a:buChar char="•"/>
            </a:pPr>
            <a:r>
              <a:rPr lang="es-ES_tradnl" sz="2400" dirty="0">
                <a:latin typeface="Arial" panose="020B0604020202020204" pitchFamily="34" charset="0"/>
                <a:cs typeface="Arial" panose="020B0604020202020204" pitchFamily="34" charset="0"/>
              </a:rPr>
              <a:t>Por ningún motivo el conductor y auxiliar deberán abrir un embalaje/envase</a:t>
            </a:r>
          </a:p>
        </p:txBody>
      </p:sp>
      <p:pic>
        <p:nvPicPr>
          <p:cNvPr id="4" name="Imagen 3"/>
          <p:cNvPicPr>
            <a:picLocks noChangeAspect="1"/>
          </p:cNvPicPr>
          <p:nvPr/>
        </p:nvPicPr>
        <p:blipFill>
          <a:blip r:embed="rId2"/>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3209728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6070">
                                            <p:txEl>
                                              <p:pRg st="0" end="0"/>
                                            </p:txEl>
                                          </p:spTgt>
                                        </p:tgtEl>
                                        <p:attrNameLst>
                                          <p:attrName>style.visibility</p:attrName>
                                        </p:attrNameLst>
                                      </p:cBhvr>
                                      <p:to>
                                        <p:strVal val="visible"/>
                                      </p:to>
                                    </p:set>
                                    <p:animEffect transition="in" filter="wipe(left)">
                                      <p:cBhvr>
                                        <p:cTn id="7" dur="500"/>
                                        <p:tgtEl>
                                          <p:spTgt spid="21607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6070">
                                            <p:txEl>
                                              <p:pRg st="1" end="1"/>
                                            </p:txEl>
                                          </p:spTgt>
                                        </p:tgtEl>
                                        <p:attrNameLst>
                                          <p:attrName>style.visibility</p:attrName>
                                        </p:attrNameLst>
                                      </p:cBhvr>
                                      <p:to>
                                        <p:strVal val="visible"/>
                                      </p:to>
                                    </p:set>
                                    <p:animEffect transition="in" filter="wipe(left)">
                                      <p:cBhvr>
                                        <p:cTn id="12" dur="500"/>
                                        <p:tgtEl>
                                          <p:spTgt spid="21607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16070">
                                            <p:txEl>
                                              <p:pRg st="2" end="2"/>
                                            </p:txEl>
                                          </p:spTgt>
                                        </p:tgtEl>
                                        <p:attrNameLst>
                                          <p:attrName>style.visibility</p:attrName>
                                        </p:attrNameLst>
                                      </p:cBhvr>
                                      <p:to>
                                        <p:strVal val="visible"/>
                                      </p:to>
                                    </p:set>
                                    <p:animEffect transition="in" filter="wipe(left)">
                                      <p:cBhvr>
                                        <p:cTn id="17" dur="500"/>
                                        <p:tgtEl>
                                          <p:spTgt spid="21607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16070">
                                            <p:txEl>
                                              <p:pRg st="3" end="3"/>
                                            </p:txEl>
                                          </p:spTgt>
                                        </p:tgtEl>
                                        <p:attrNameLst>
                                          <p:attrName>style.visibility</p:attrName>
                                        </p:attrNameLst>
                                      </p:cBhvr>
                                      <p:to>
                                        <p:strVal val="visible"/>
                                      </p:to>
                                    </p:set>
                                    <p:animEffect transition="in" filter="wipe(left)">
                                      <p:cBhvr>
                                        <p:cTn id="22" dur="500"/>
                                        <p:tgtEl>
                                          <p:spTgt spid="21607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16070">
                                            <p:txEl>
                                              <p:pRg st="4" end="4"/>
                                            </p:txEl>
                                          </p:spTgt>
                                        </p:tgtEl>
                                        <p:attrNameLst>
                                          <p:attrName>style.visibility</p:attrName>
                                        </p:attrNameLst>
                                      </p:cBhvr>
                                      <p:to>
                                        <p:strVal val="visible"/>
                                      </p:to>
                                    </p:set>
                                    <p:animEffect transition="in" filter="wipe(left)">
                                      <p:cBhvr>
                                        <p:cTn id="27" dur="500"/>
                                        <p:tgtEl>
                                          <p:spTgt spid="21607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70"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7" name="Rectangle 5"/>
          <p:cNvSpPr>
            <a:spLocks noChangeArrowheads="1"/>
          </p:cNvSpPr>
          <p:nvPr/>
        </p:nvSpPr>
        <p:spPr bwMode="auto">
          <a:xfrm>
            <a:off x="5074754" y="615753"/>
            <a:ext cx="3714750" cy="1143000"/>
          </a:xfrm>
          <a:prstGeom prst="rect">
            <a:avLst/>
          </a:prstGeom>
          <a:noFill/>
          <a:ln w="9525">
            <a:noFill/>
            <a:miter lim="800000"/>
            <a:headEnd/>
            <a:tailEnd/>
          </a:ln>
          <a:effectLst/>
        </p:spPr>
        <p:txBody>
          <a:bodyPr anchor="ctr"/>
          <a:lstStyle/>
          <a:p>
            <a:pPr algn="ctr" eaLnBrk="0" hangingPunct="0">
              <a:defRPr/>
            </a:pPr>
            <a:r>
              <a:rPr lang="es-ES_tradnl" sz="3600" dirty="0">
                <a:effectLst>
                  <a:outerShdw blurRad="38100" dist="38100" dir="2700000" algn="tl">
                    <a:srgbClr val="C0C0C0"/>
                  </a:outerShdw>
                </a:effectLst>
                <a:latin typeface="Arial" panose="020B0604020202020204" pitchFamily="34" charset="0"/>
                <a:cs typeface="Arial" panose="020B0604020202020204" pitchFamily="34" charset="0"/>
              </a:rPr>
              <a:t>DESTINATARIO</a:t>
            </a:r>
            <a:endParaRPr lang="es-ES_tradnl" sz="3600" dirty="0">
              <a:latin typeface="Arial" panose="020B0604020202020204" pitchFamily="34" charset="0"/>
              <a:cs typeface="Arial" panose="020B0604020202020204" pitchFamily="34" charset="0"/>
            </a:endParaRPr>
          </a:p>
        </p:txBody>
      </p:sp>
      <p:sp>
        <p:nvSpPr>
          <p:cNvPr id="218118" name="Rectangle 6"/>
          <p:cNvSpPr>
            <a:spLocks noChangeArrowheads="1"/>
          </p:cNvSpPr>
          <p:nvPr/>
        </p:nvSpPr>
        <p:spPr bwMode="auto">
          <a:xfrm>
            <a:off x="769454" y="1441647"/>
            <a:ext cx="11151522" cy="4800600"/>
          </a:xfrm>
          <a:prstGeom prst="rect">
            <a:avLst/>
          </a:prstGeom>
          <a:noFill/>
          <a:ln w="9525">
            <a:noFill/>
            <a:miter lim="800000"/>
            <a:headEnd/>
            <a:tailEnd/>
          </a:ln>
        </p:spPr>
        <p:txBody>
          <a:bodyPr/>
          <a:lstStyle/>
          <a:p>
            <a:pPr algn="just" eaLnBrk="0" hangingPunct="0">
              <a:spcBef>
                <a:spcPct val="20000"/>
              </a:spcBef>
              <a:buFontTx/>
              <a:buChar char="•"/>
            </a:pPr>
            <a:r>
              <a:rPr lang="es-ES_tradnl" sz="2800" dirty="0">
                <a:latin typeface="Arial" panose="020B0604020202020204" pitchFamily="34" charset="0"/>
                <a:cs typeface="Arial" panose="020B0604020202020204" pitchFamily="34" charset="0"/>
              </a:rPr>
              <a:t>Poseer un programa de capacitación</a:t>
            </a:r>
          </a:p>
          <a:p>
            <a:pPr algn="just" eaLnBrk="0" hangingPunct="0">
              <a:spcBef>
                <a:spcPct val="20000"/>
              </a:spcBef>
              <a:buFontTx/>
              <a:buChar char="•"/>
            </a:pPr>
            <a:r>
              <a:rPr lang="es-ES_tradnl" sz="2800" dirty="0">
                <a:latin typeface="Arial" panose="020B0604020202020204" pitchFamily="34" charset="0"/>
                <a:cs typeface="Arial" panose="020B0604020202020204" pitchFamily="34" charset="0"/>
              </a:rPr>
              <a:t>Implementar planes de atención de emergencias en operación de descargue</a:t>
            </a:r>
          </a:p>
          <a:p>
            <a:pPr algn="just" eaLnBrk="0" hangingPunct="0">
              <a:spcBef>
                <a:spcPct val="20000"/>
              </a:spcBef>
              <a:buFontTx/>
              <a:buChar char="•"/>
            </a:pPr>
            <a:r>
              <a:rPr lang="es-ES_tradnl" sz="2800" dirty="0">
                <a:latin typeface="Arial" panose="020B0604020202020204" pitchFamily="34" charset="0"/>
                <a:cs typeface="Arial" panose="020B0604020202020204" pitchFamily="34" charset="0"/>
              </a:rPr>
              <a:t>Cumplir con normas de protección y preservación del medio ambiente</a:t>
            </a:r>
          </a:p>
          <a:p>
            <a:pPr algn="just" eaLnBrk="0" hangingPunct="0">
              <a:spcBef>
                <a:spcPct val="20000"/>
              </a:spcBef>
              <a:buFontTx/>
              <a:buChar char="•"/>
            </a:pPr>
            <a:r>
              <a:rPr lang="es-ES_tradnl" sz="2800" dirty="0">
                <a:latin typeface="Arial" panose="020B0604020202020204" pitchFamily="34" charset="0"/>
                <a:cs typeface="Arial" panose="020B0604020202020204" pitchFamily="34" charset="0"/>
              </a:rPr>
              <a:t>Exigir al conductor la carga debidamente etiquetada, rotulada, embalada  y envasada</a:t>
            </a:r>
          </a:p>
          <a:p>
            <a:pPr algn="just" eaLnBrk="0" hangingPunct="0">
              <a:spcBef>
                <a:spcPct val="20000"/>
              </a:spcBef>
              <a:buFontTx/>
              <a:buChar char="•"/>
            </a:pPr>
            <a:r>
              <a:rPr lang="es-ES_tradnl" sz="2800" dirty="0">
                <a:latin typeface="Arial" panose="020B0604020202020204" pitchFamily="34" charset="0"/>
                <a:cs typeface="Arial" panose="020B0604020202020204" pitchFamily="34" charset="0"/>
              </a:rPr>
              <a:t>Solicitar la T.E antes de iniciar el proceso de descargue  </a:t>
            </a:r>
          </a:p>
        </p:txBody>
      </p:sp>
      <p:pic>
        <p:nvPicPr>
          <p:cNvPr id="4" name="Imagen 3"/>
          <p:cNvPicPr>
            <a:picLocks noChangeAspect="1"/>
          </p:cNvPicPr>
          <p:nvPr/>
        </p:nvPicPr>
        <p:blipFill>
          <a:blip r:embed="rId3"/>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1565482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18118">
                                            <p:txEl>
                                              <p:pRg st="0" end="0"/>
                                            </p:txEl>
                                          </p:spTgt>
                                        </p:tgtEl>
                                        <p:attrNameLst>
                                          <p:attrName>style.visibility</p:attrName>
                                        </p:attrNameLst>
                                      </p:cBhvr>
                                      <p:to>
                                        <p:strVal val="visible"/>
                                      </p:to>
                                    </p:set>
                                    <p:animEffect transition="in" filter="box(out)">
                                      <p:cBhvr>
                                        <p:cTn id="7" dur="500"/>
                                        <p:tgtEl>
                                          <p:spTgt spid="218118">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LIC.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18118">
                                            <p:txEl>
                                              <p:pRg st="1" end="1"/>
                                            </p:txEl>
                                          </p:spTgt>
                                        </p:tgtEl>
                                        <p:attrNameLst>
                                          <p:attrName>style.visibility</p:attrName>
                                        </p:attrNameLst>
                                      </p:cBhvr>
                                      <p:to>
                                        <p:strVal val="visible"/>
                                      </p:to>
                                    </p:set>
                                    <p:animEffect transition="in" filter="box(out)">
                                      <p:cBhvr>
                                        <p:cTn id="12" dur="500"/>
                                        <p:tgtEl>
                                          <p:spTgt spid="218118">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LIC.WAV"/>
                                        </p:tgtEl>
                                      </p:cMediaNode>
                                    </p:audio>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18118">
                                            <p:txEl>
                                              <p:pRg st="2" end="2"/>
                                            </p:txEl>
                                          </p:spTgt>
                                        </p:tgtEl>
                                        <p:attrNameLst>
                                          <p:attrName>style.visibility</p:attrName>
                                        </p:attrNameLst>
                                      </p:cBhvr>
                                      <p:to>
                                        <p:strVal val="visible"/>
                                      </p:to>
                                    </p:set>
                                    <p:animEffect transition="in" filter="box(out)">
                                      <p:cBhvr>
                                        <p:cTn id="17" dur="500"/>
                                        <p:tgtEl>
                                          <p:spTgt spid="218118">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LIC.WAV"/>
                                        </p:tgtEl>
                                      </p:cMediaNode>
                                    </p:audio>
                                  </p:sub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218118">
                                            <p:txEl>
                                              <p:pRg st="3" end="3"/>
                                            </p:txEl>
                                          </p:spTgt>
                                        </p:tgtEl>
                                        <p:attrNameLst>
                                          <p:attrName>style.visibility</p:attrName>
                                        </p:attrNameLst>
                                      </p:cBhvr>
                                      <p:to>
                                        <p:strVal val="visible"/>
                                      </p:to>
                                    </p:set>
                                    <p:animEffect transition="in" filter="box(out)">
                                      <p:cBhvr>
                                        <p:cTn id="22" dur="500"/>
                                        <p:tgtEl>
                                          <p:spTgt spid="218118">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LIC.WAV"/>
                                        </p:tgtEl>
                                      </p:cMediaNode>
                                    </p:audio>
                                  </p:sub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218118">
                                            <p:txEl>
                                              <p:pRg st="4" end="4"/>
                                            </p:txEl>
                                          </p:spTgt>
                                        </p:tgtEl>
                                        <p:attrNameLst>
                                          <p:attrName>style.visibility</p:attrName>
                                        </p:attrNameLst>
                                      </p:cBhvr>
                                      <p:to>
                                        <p:strVal val="visible"/>
                                      </p:to>
                                    </p:set>
                                    <p:animEffect transition="in" filter="box(out)">
                                      <p:cBhvr>
                                        <p:cTn id="27" dur="500"/>
                                        <p:tgtEl>
                                          <p:spTgt spid="218118">
                                            <p:txEl>
                                              <p:pRg st="4" end="4"/>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CLIC.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8"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1906" t="1804" r="2011" b="17434"/>
          <a:stretch/>
        </p:blipFill>
        <p:spPr>
          <a:xfrm>
            <a:off x="309854" y="857069"/>
            <a:ext cx="9813859" cy="5445760"/>
          </a:xfrm>
          <a:prstGeom prst="rect">
            <a:avLst/>
          </a:prstGeom>
        </p:spPr>
      </p:pic>
      <p:pic>
        <p:nvPicPr>
          <p:cNvPr id="4" name="Imagen 3"/>
          <p:cNvPicPr>
            <a:picLocks noChangeAspect="1"/>
          </p:cNvPicPr>
          <p:nvPr/>
        </p:nvPicPr>
        <p:blipFill>
          <a:blip r:embed="rId3"/>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11880428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3" name="Rectangle 3"/>
          <p:cNvSpPr>
            <a:spLocks noChangeArrowheads="1"/>
          </p:cNvSpPr>
          <p:nvPr/>
        </p:nvSpPr>
        <p:spPr bwMode="auto">
          <a:xfrm>
            <a:off x="2095501" y="1143000"/>
            <a:ext cx="5601149" cy="523220"/>
          </a:xfrm>
          <a:prstGeom prst="rect">
            <a:avLst/>
          </a:prstGeom>
          <a:noFill/>
          <a:ln w="9525">
            <a:noFill/>
            <a:miter lim="800000"/>
            <a:headEnd/>
            <a:tailEnd/>
          </a:ln>
          <a:effectLst/>
        </p:spPr>
        <p:txBody>
          <a:bodyPr wrap="none">
            <a:spAutoFit/>
          </a:bodyPr>
          <a:lstStyle/>
          <a:p>
            <a:pPr eaLnBrk="0" hangingPunct="0">
              <a:defRPr/>
            </a:pPr>
            <a:r>
              <a:rPr lang="es-ES_tradnl" sz="2800" dirty="0">
                <a:solidFill>
                  <a:schemeClr val="tx2"/>
                </a:solidFill>
                <a:effectLst>
                  <a:outerShdw blurRad="38100" dist="38100" dir="2700000" algn="tl">
                    <a:srgbClr val="C0C0C0"/>
                  </a:outerShdw>
                </a:effectLst>
                <a:latin typeface="Times New Roman" pitchFamily="18" charset="0"/>
              </a:rPr>
              <a:t>SEÑALIZACION DE VEHICULOS </a:t>
            </a:r>
            <a:endParaRPr lang="es-ES" sz="2800" dirty="0">
              <a:solidFill>
                <a:schemeClr val="tx2"/>
              </a:solidFill>
              <a:effectLst>
                <a:outerShdw blurRad="38100" dist="38100" dir="2700000" algn="tl">
                  <a:srgbClr val="C0C0C0"/>
                </a:outerShdw>
              </a:effectLst>
              <a:latin typeface="Times New Roman" pitchFamily="18" charset="0"/>
            </a:endParaRPr>
          </a:p>
        </p:txBody>
      </p:sp>
      <p:sp>
        <p:nvSpPr>
          <p:cNvPr id="4102" name="Rectangle 5"/>
          <p:cNvSpPr>
            <a:spLocks noChangeArrowheads="1"/>
          </p:cNvSpPr>
          <p:nvPr/>
        </p:nvSpPr>
        <p:spPr bwMode="auto">
          <a:xfrm>
            <a:off x="4305300" y="2624138"/>
            <a:ext cx="9144000" cy="369332"/>
          </a:xfrm>
          <a:prstGeom prst="rect">
            <a:avLst/>
          </a:prstGeom>
          <a:noFill/>
          <a:ln w="9525">
            <a:noFill/>
            <a:miter lim="800000"/>
            <a:headEnd/>
            <a:tailEnd/>
          </a:ln>
        </p:spPr>
        <p:txBody>
          <a:bodyPr>
            <a:spAutoFit/>
          </a:bodyPr>
          <a:lstStyle/>
          <a:p>
            <a:pPr eaLnBrk="0" hangingPunct="0"/>
            <a:endParaRPr lang="es-CO"/>
          </a:p>
        </p:txBody>
      </p:sp>
      <p:graphicFrame>
        <p:nvGraphicFramePr>
          <p:cNvPr id="4098" name="Object 6"/>
          <p:cNvGraphicFramePr>
            <a:graphicFrameLocks noChangeAspect="1"/>
          </p:cNvGraphicFramePr>
          <p:nvPr/>
        </p:nvGraphicFramePr>
        <p:xfrm>
          <a:off x="4595813" y="1928814"/>
          <a:ext cx="3581400" cy="1609725"/>
        </p:xfrm>
        <a:graphic>
          <a:graphicData uri="http://schemas.openxmlformats.org/presentationml/2006/ole">
            <mc:AlternateContent xmlns:mc="http://schemas.openxmlformats.org/markup-compatibility/2006">
              <mc:Choice xmlns:v="urn:schemas-microsoft-com:vml" Requires="v">
                <p:oleObj r:id="rId2" imgW="11520000" imgH="5619960" progId="">
                  <p:embed/>
                </p:oleObj>
              </mc:Choice>
              <mc:Fallback>
                <p:oleObj r:id="rId2" imgW="11520000" imgH="5619960" progId="">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l="2176" t="12358" r="17506" b="13495"/>
                      <a:stretch>
                        <a:fillRect/>
                      </a:stretch>
                    </p:blipFill>
                    <p:spPr bwMode="auto">
                      <a:xfrm>
                        <a:off x="4595813" y="1928814"/>
                        <a:ext cx="3581400" cy="160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 name="Group 7"/>
          <p:cNvGrpSpPr>
            <a:grpSpLocks/>
          </p:cNvGrpSpPr>
          <p:nvPr/>
        </p:nvGrpSpPr>
        <p:grpSpPr bwMode="auto">
          <a:xfrm>
            <a:off x="6738939" y="2214564"/>
            <a:ext cx="549275" cy="719137"/>
            <a:chOff x="2502" y="446"/>
            <a:chExt cx="864" cy="971"/>
          </a:xfrm>
        </p:grpSpPr>
        <p:grpSp>
          <p:nvGrpSpPr>
            <p:cNvPr id="3" name="Group 8"/>
            <p:cNvGrpSpPr>
              <a:grpSpLocks/>
            </p:cNvGrpSpPr>
            <p:nvPr/>
          </p:nvGrpSpPr>
          <p:grpSpPr bwMode="auto">
            <a:xfrm>
              <a:off x="2556" y="446"/>
              <a:ext cx="755" cy="971"/>
              <a:chOff x="2556" y="446"/>
              <a:chExt cx="755" cy="971"/>
            </a:xfrm>
          </p:grpSpPr>
          <p:sp>
            <p:nvSpPr>
              <p:cNvPr id="4121" name="Rectangle 9"/>
              <p:cNvSpPr>
                <a:spLocks noChangeArrowheads="1"/>
              </p:cNvSpPr>
              <p:nvPr/>
            </p:nvSpPr>
            <p:spPr bwMode="auto">
              <a:xfrm rot="2700000">
                <a:off x="2598" y="587"/>
                <a:ext cx="672" cy="672"/>
              </a:xfrm>
              <a:prstGeom prst="rect">
                <a:avLst/>
              </a:prstGeom>
              <a:solidFill>
                <a:srgbClr val="CC0000"/>
              </a:solidFill>
              <a:ln w="12700">
                <a:noFill/>
                <a:miter lim="800000"/>
                <a:headEnd/>
                <a:tailEnd/>
              </a:ln>
            </p:spPr>
            <p:txBody>
              <a:bodyPr wrap="none" anchor="ctr"/>
              <a:lstStyle/>
              <a:p>
                <a:pPr eaLnBrk="0" hangingPunct="0"/>
                <a:endParaRPr lang="es-CO"/>
              </a:p>
            </p:txBody>
          </p:sp>
          <p:sp>
            <p:nvSpPr>
              <p:cNvPr id="4122" name="Rectangle 10"/>
              <p:cNvSpPr>
                <a:spLocks noChangeArrowheads="1"/>
              </p:cNvSpPr>
              <p:nvPr/>
            </p:nvSpPr>
            <p:spPr bwMode="auto">
              <a:xfrm>
                <a:off x="2976" y="772"/>
                <a:ext cx="47" cy="630"/>
              </a:xfrm>
              <a:prstGeom prst="rect">
                <a:avLst/>
              </a:prstGeom>
              <a:solidFill>
                <a:srgbClr val="FFFFFF"/>
              </a:solidFill>
              <a:ln w="9525">
                <a:noFill/>
                <a:miter lim="800000"/>
                <a:headEnd/>
                <a:tailEnd/>
              </a:ln>
            </p:spPr>
            <p:txBody>
              <a:bodyPr wrap="none" anchor="ctr"/>
              <a:lstStyle/>
              <a:p>
                <a:pPr eaLnBrk="0" hangingPunct="0"/>
                <a:endParaRPr lang="es-CO"/>
              </a:p>
            </p:txBody>
          </p:sp>
          <p:sp>
            <p:nvSpPr>
              <p:cNvPr id="4123" name="Rectangle 11"/>
              <p:cNvSpPr>
                <a:spLocks noChangeArrowheads="1"/>
              </p:cNvSpPr>
              <p:nvPr/>
            </p:nvSpPr>
            <p:spPr bwMode="auto">
              <a:xfrm>
                <a:off x="3072" y="772"/>
                <a:ext cx="47" cy="537"/>
              </a:xfrm>
              <a:prstGeom prst="rect">
                <a:avLst/>
              </a:prstGeom>
              <a:solidFill>
                <a:srgbClr val="FFFFFF"/>
              </a:solidFill>
              <a:ln w="9525">
                <a:noFill/>
                <a:miter lim="800000"/>
                <a:headEnd/>
                <a:tailEnd/>
              </a:ln>
            </p:spPr>
            <p:txBody>
              <a:bodyPr wrap="none" anchor="ctr"/>
              <a:lstStyle/>
              <a:p>
                <a:pPr eaLnBrk="0" hangingPunct="0"/>
                <a:endParaRPr lang="es-CO"/>
              </a:p>
            </p:txBody>
          </p:sp>
          <p:sp>
            <p:nvSpPr>
              <p:cNvPr id="4124" name="Rectangle 12"/>
              <p:cNvSpPr>
                <a:spLocks noChangeArrowheads="1"/>
              </p:cNvSpPr>
              <p:nvPr/>
            </p:nvSpPr>
            <p:spPr bwMode="auto">
              <a:xfrm>
                <a:off x="3168" y="772"/>
                <a:ext cx="47" cy="426"/>
              </a:xfrm>
              <a:prstGeom prst="rect">
                <a:avLst/>
              </a:prstGeom>
              <a:solidFill>
                <a:srgbClr val="FFFFFF"/>
              </a:solidFill>
              <a:ln w="9525">
                <a:noFill/>
                <a:miter lim="800000"/>
                <a:headEnd/>
                <a:tailEnd/>
              </a:ln>
            </p:spPr>
            <p:txBody>
              <a:bodyPr wrap="none" anchor="ctr"/>
              <a:lstStyle/>
              <a:p>
                <a:pPr eaLnBrk="0" hangingPunct="0"/>
                <a:endParaRPr lang="es-CO"/>
              </a:p>
            </p:txBody>
          </p:sp>
          <p:sp>
            <p:nvSpPr>
              <p:cNvPr id="4125" name="Rectangle 13"/>
              <p:cNvSpPr>
                <a:spLocks noChangeArrowheads="1"/>
              </p:cNvSpPr>
              <p:nvPr/>
            </p:nvSpPr>
            <p:spPr bwMode="auto">
              <a:xfrm>
                <a:off x="3264" y="736"/>
                <a:ext cx="47" cy="372"/>
              </a:xfrm>
              <a:prstGeom prst="rect">
                <a:avLst/>
              </a:prstGeom>
              <a:solidFill>
                <a:srgbClr val="FFFFFF"/>
              </a:solidFill>
              <a:ln w="9525">
                <a:noFill/>
                <a:miter lim="800000"/>
                <a:headEnd/>
                <a:tailEnd/>
              </a:ln>
            </p:spPr>
            <p:txBody>
              <a:bodyPr wrap="none" anchor="ctr"/>
              <a:lstStyle/>
              <a:p>
                <a:pPr eaLnBrk="0" hangingPunct="0"/>
                <a:endParaRPr lang="es-CO"/>
              </a:p>
            </p:txBody>
          </p:sp>
          <p:sp>
            <p:nvSpPr>
              <p:cNvPr id="4126" name="Rectangle 14"/>
              <p:cNvSpPr>
                <a:spLocks noChangeArrowheads="1"/>
              </p:cNvSpPr>
              <p:nvPr/>
            </p:nvSpPr>
            <p:spPr bwMode="auto">
              <a:xfrm>
                <a:off x="2844" y="773"/>
                <a:ext cx="47" cy="644"/>
              </a:xfrm>
              <a:prstGeom prst="rect">
                <a:avLst/>
              </a:prstGeom>
              <a:solidFill>
                <a:srgbClr val="FFFFFF"/>
              </a:solidFill>
              <a:ln w="9525">
                <a:noFill/>
                <a:miter lim="800000"/>
                <a:headEnd/>
                <a:tailEnd/>
              </a:ln>
            </p:spPr>
            <p:txBody>
              <a:bodyPr wrap="none" anchor="ctr"/>
              <a:lstStyle/>
              <a:p>
                <a:pPr eaLnBrk="0" hangingPunct="0"/>
                <a:endParaRPr lang="es-CO"/>
              </a:p>
            </p:txBody>
          </p:sp>
          <p:sp>
            <p:nvSpPr>
              <p:cNvPr id="4127" name="Rectangle 15"/>
              <p:cNvSpPr>
                <a:spLocks noChangeArrowheads="1"/>
              </p:cNvSpPr>
              <p:nvPr/>
            </p:nvSpPr>
            <p:spPr bwMode="auto">
              <a:xfrm>
                <a:off x="2746" y="771"/>
                <a:ext cx="47" cy="553"/>
              </a:xfrm>
              <a:prstGeom prst="rect">
                <a:avLst/>
              </a:prstGeom>
              <a:solidFill>
                <a:srgbClr val="FFFFFF"/>
              </a:solidFill>
              <a:ln w="9525">
                <a:noFill/>
                <a:miter lim="800000"/>
                <a:headEnd/>
                <a:tailEnd/>
              </a:ln>
            </p:spPr>
            <p:txBody>
              <a:bodyPr wrap="none" anchor="ctr"/>
              <a:lstStyle/>
              <a:p>
                <a:pPr eaLnBrk="0" hangingPunct="0"/>
                <a:endParaRPr lang="es-CO"/>
              </a:p>
            </p:txBody>
          </p:sp>
          <p:sp>
            <p:nvSpPr>
              <p:cNvPr id="4128" name="Rectangle 16"/>
              <p:cNvSpPr>
                <a:spLocks noChangeArrowheads="1"/>
              </p:cNvSpPr>
              <p:nvPr/>
            </p:nvSpPr>
            <p:spPr bwMode="auto">
              <a:xfrm>
                <a:off x="2652" y="771"/>
                <a:ext cx="47" cy="442"/>
              </a:xfrm>
              <a:prstGeom prst="rect">
                <a:avLst/>
              </a:prstGeom>
              <a:solidFill>
                <a:srgbClr val="FFFFFF"/>
              </a:solidFill>
              <a:ln w="9525">
                <a:noFill/>
                <a:miter lim="800000"/>
                <a:headEnd/>
                <a:tailEnd/>
              </a:ln>
            </p:spPr>
            <p:txBody>
              <a:bodyPr wrap="none" anchor="ctr"/>
              <a:lstStyle/>
              <a:p>
                <a:pPr eaLnBrk="0" hangingPunct="0"/>
                <a:endParaRPr lang="es-CO"/>
              </a:p>
            </p:txBody>
          </p:sp>
          <p:sp>
            <p:nvSpPr>
              <p:cNvPr id="4129" name="Rectangle 17"/>
              <p:cNvSpPr>
                <a:spLocks noChangeArrowheads="1"/>
              </p:cNvSpPr>
              <p:nvPr/>
            </p:nvSpPr>
            <p:spPr bwMode="auto">
              <a:xfrm>
                <a:off x="2556" y="751"/>
                <a:ext cx="47" cy="372"/>
              </a:xfrm>
              <a:prstGeom prst="rect">
                <a:avLst/>
              </a:prstGeom>
              <a:solidFill>
                <a:srgbClr val="FFFFFF"/>
              </a:solidFill>
              <a:ln w="9525">
                <a:noFill/>
                <a:miter lim="800000"/>
                <a:headEnd/>
                <a:tailEnd/>
              </a:ln>
            </p:spPr>
            <p:txBody>
              <a:bodyPr wrap="none" anchor="ctr"/>
              <a:lstStyle/>
              <a:p>
                <a:pPr eaLnBrk="0" hangingPunct="0"/>
                <a:endParaRPr lang="es-CO"/>
              </a:p>
            </p:txBody>
          </p:sp>
          <p:sp>
            <p:nvSpPr>
              <p:cNvPr id="4130" name="Rectangle 18"/>
              <p:cNvSpPr>
                <a:spLocks noChangeArrowheads="1"/>
              </p:cNvSpPr>
              <p:nvPr/>
            </p:nvSpPr>
            <p:spPr bwMode="auto">
              <a:xfrm>
                <a:off x="2838" y="1211"/>
                <a:ext cx="192" cy="96"/>
              </a:xfrm>
              <a:prstGeom prst="rect">
                <a:avLst/>
              </a:prstGeom>
              <a:noFill/>
              <a:ln w="9525">
                <a:noFill/>
                <a:miter lim="800000"/>
                <a:headEnd/>
                <a:tailEnd/>
              </a:ln>
            </p:spPr>
            <p:txBody>
              <a:bodyPr anchor="ctr"/>
              <a:lstStyle/>
              <a:p>
                <a:pPr algn="ctr" eaLnBrk="0" hangingPunct="0"/>
                <a:r>
                  <a:rPr lang="es-ES" sz="900">
                    <a:solidFill>
                      <a:srgbClr val="000000"/>
                    </a:solidFill>
                    <a:latin typeface="Arial Narrow" pitchFamily="34" charset="0"/>
                  </a:rPr>
                  <a:t>4</a:t>
                </a:r>
                <a:endParaRPr lang="es-ES" sz="3600">
                  <a:solidFill>
                    <a:srgbClr val="000000"/>
                  </a:solidFill>
                  <a:latin typeface="Times New Roman" pitchFamily="18" charset="0"/>
                </a:endParaRPr>
              </a:p>
            </p:txBody>
          </p:sp>
          <p:sp>
            <p:nvSpPr>
              <p:cNvPr id="4131" name="Freeform 19"/>
              <p:cNvSpPr>
                <a:spLocks/>
              </p:cNvSpPr>
              <p:nvPr/>
            </p:nvSpPr>
            <p:spPr bwMode="auto">
              <a:xfrm>
                <a:off x="2600" y="446"/>
                <a:ext cx="660" cy="338"/>
              </a:xfrm>
              <a:custGeom>
                <a:avLst/>
                <a:gdLst>
                  <a:gd name="T0" fmla="*/ 0 w 660"/>
                  <a:gd name="T1" fmla="*/ 338 h 338"/>
                  <a:gd name="T2" fmla="*/ 660 w 660"/>
                  <a:gd name="T3" fmla="*/ 330 h 338"/>
                  <a:gd name="T4" fmla="*/ 338 w 660"/>
                  <a:gd name="T5" fmla="*/ 0 h 338"/>
                  <a:gd name="T6" fmla="*/ 0 w 660"/>
                  <a:gd name="T7" fmla="*/ 338 h 338"/>
                  <a:gd name="T8" fmla="*/ 0 60000 65536"/>
                  <a:gd name="T9" fmla="*/ 0 60000 65536"/>
                  <a:gd name="T10" fmla="*/ 0 60000 65536"/>
                  <a:gd name="T11" fmla="*/ 0 60000 65536"/>
                  <a:gd name="T12" fmla="*/ 0 w 660"/>
                  <a:gd name="T13" fmla="*/ 0 h 338"/>
                  <a:gd name="T14" fmla="*/ 660 w 660"/>
                  <a:gd name="T15" fmla="*/ 338 h 338"/>
                </a:gdLst>
                <a:ahLst/>
                <a:cxnLst>
                  <a:cxn ang="T8">
                    <a:pos x="T0" y="T1"/>
                  </a:cxn>
                  <a:cxn ang="T9">
                    <a:pos x="T2" y="T3"/>
                  </a:cxn>
                  <a:cxn ang="T10">
                    <a:pos x="T4" y="T5"/>
                  </a:cxn>
                  <a:cxn ang="T11">
                    <a:pos x="T6" y="T7"/>
                  </a:cxn>
                </a:cxnLst>
                <a:rect l="T12" t="T13" r="T14" b="T15"/>
                <a:pathLst>
                  <a:path w="660" h="338">
                    <a:moveTo>
                      <a:pt x="0" y="338"/>
                    </a:moveTo>
                    <a:lnTo>
                      <a:pt x="660" y="330"/>
                    </a:lnTo>
                    <a:lnTo>
                      <a:pt x="338" y="0"/>
                    </a:lnTo>
                    <a:lnTo>
                      <a:pt x="0" y="338"/>
                    </a:lnTo>
                    <a:close/>
                  </a:path>
                </a:pathLst>
              </a:custGeom>
              <a:solidFill>
                <a:srgbClr val="666699"/>
              </a:solidFill>
              <a:ln w="12700">
                <a:noFill/>
                <a:round/>
                <a:headEnd/>
                <a:tailEnd/>
              </a:ln>
            </p:spPr>
            <p:txBody>
              <a:bodyPr/>
              <a:lstStyle/>
              <a:p>
                <a:pPr eaLnBrk="0" hangingPunct="0"/>
                <a:endParaRPr lang="es-CO"/>
              </a:p>
            </p:txBody>
          </p:sp>
          <p:sp>
            <p:nvSpPr>
              <p:cNvPr id="4132" name="Rectangle 20"/>
              <p:cNvSpPr>
                <a:spLocks noChangeArrowheads="1"/>
              </p:cNvSpPr>
              <p:nvPr/>
            </p:nvSpPr>
            <p:spPr bwMode="auto">
              <a:xfrm rot="2700000">
                <a:off x="2646" y="635"/>
                <a:ext cx="576" cy="576"/>
              </a:xfrm>
              <a:prstGeom prst="rect">
                <a:avLst/>
              </a:prstGeom>
              <a:noFill/>
              <a:ln w="12700">
                <a:solidFill>
                  <a:srgbClr val="000000"/>
                </a:solidFill>
                <a:miter lim="800000"/>
                <a:headEnd/>
                <a:tailEnd/>
              </a:ln>
            </p:spPr>
            <p:txBody>
              <a:bodyPr wrap="none" anchor="ctr"/>
              <a:lstStyle/>
              <a:p>
                <a:pPr eaLnBrk="0" hangingPunct="0"/>
                <a:endParaRPr lang="es-CO"/>
              </a:p>
            </p:txBody>
          </p:sp>
          <p:sp>
            <p:nvSpPr>
              <p:cNvPr id="4133" name="Rectangle 21"/>
              <p:cNvSpPr>
                <a:spLocks noChangeArrowheads="1"/>
              </p:cNvSpPr>
              <p:nvPr/>
            </p:nvSpPr>
            <p:spPr bwMode="auto">
              <a:xfrm rot="2700000">
                <a:off x="2598" y="587"/>
                <a:ext cx="672" cy="672"/>
              </a:xfrm>
              <a:prstGeom prst="rect">
                <a:avLst/>
              </a:prstGeom>
              <a:noFill/>
              <a:ln w="12700">
                <a:solidFill>
                  <a:srgbClr val="000000"/>
                </a:solidFill>
                <a:miter lim="800000"/>
                <a:headEnd/>
                <a:tailEnd/>
              </a:ln>
            </p:spPr>
            <p:txBody>
              <a:bodyPr wrap="none" anchor="ctr"/>
              <a:lstStyle/>
              <a:p>
                <a:pPr eaLnBrk="0" hangingPunct="0"/>
                <a:endParaRPr lang="es-CO"/>
              </a:p>
            </p:txBody>
          </p:sp>
          <p:grpSp>
            <p:nvGrpSpPr>
              <p:cNvPr id="4" name="Group 22"/>
              <p:cNvGrpSpPr>
                <a:grpSpLocks/>
              </p:cNvGrpSpPr>
              <p:nvPr/>
            </p:nvGrpSpPr>
            <p:grpSpPr bwMode="auto">
              <a:xfrm>
                <a:off x="2790" y="603"/>
                <a:ext cx="316" cy="192"/>
                <a:chOff x="3587" y="1247"/>
                <a:chExt cx="316" cy="192"/>
              </a:xfrm>
            </p:grpSpPr>
            <p:sp>
              <p:nvSpPr>
                <p:cNvPr id="4135" name="Rectangle 23"/>
                <p:cNvSpPr>
                  <a:spLocks noChangeArrowheads="1"/>
                </p:cNvSpPr>
                <p:nvPr/>
              </p:nvSpPr>
              <p:spPr bwMode="auto">
                <a:xfrm>
                  <a:off x="3587" y="1247"/>
                  <a:ext cx="316" cy="192"/>
                </a:xfrm>
                <a:prstGeom prst="rect">
                  <a:avLst/>
                </a:prstGeom>
                <a:noFill/>
                <a:ln w="9525">
                  <a:noFill/>
                  <a:miter lim="800000"/>
                  <a:headEnd/>
                  <a:tailEnd/>
                </a:ln>
              </p:spPr>
              <p:txBody>
                <a:bodyPr anchor="ctr"/>
                <a:lstStyle/>
                <a:p>
                  <a:pPr algn="ctr" eaLnBrk="0" hangingPunct="0"/>
                  <a:r>
                    <a:rPr lang="es-ES">
                      <a:solidFill>
                        <a:srgbClr val="FFFFFF"/>
                      </a:solidFill>
                    </a:rPr>
                    <a:t>W</a:t>
                  </a:r>
                  <a:endParaRPr lang="es-ES" sz="4400">
                    <a:solidFill>
                      <a:srgbClr val="000000"/>
                    </a:solidFill>
                    <a:latin typeface="Times New Roman" pitchFamily="18" charset="0"/>
                  </a:endParaRPr>
                </a:p>
              </p:txBody>
            </p:sp>
            <p:sp>
              <p:nvSpPr>
                <p:cNvPr id="4136" name="Line 24"/>
                <p:cNvSpPr>
                  <a:spLocks noChangeShapeType="1"/>
                </p:cNvSpPr>
                <p:nvPr/>
              </p:nvSpPr>
              <p:spPr bwMode="auto">
                <a:xfrm>
                  <a:off x="3652" y="1288"/>
                  <a:ext cx="200" cy="104"/>
                </a:xfrm>
                <a:prstGeom prst="line">
                  <a:avLst/>
                </a:prstGeom>
                <a:noFill/>
                <a:ln w="28575">
                  <a:solidFill>
                    <a:srgbClr val="FFFFFF"/>
                  </a:solidFill>
                  <a:round/>
                  <a:headEnd/>
                  <a:tailEnd/>
                </a:ln>
              </p:spPr>
              <p:txBody>
                <a:bodyPr wrap="none" anchor="ctr"/>
                <a:lstStyle/>
                <a:p>
                  <a:endParaRPr lang="es-CO"/>
                </a:p>
              </p:txBody>
            </p:sp>
          </p:grpSp>
        </p:grpSp>
        <p:grpSp>
          <p:nvGrpSpPr>
            <p:cNvPr id="5" name="Group 25"/>
            <p:cNvGrpSpPr>
              <a:grpSpLocks/>
            </p:cNvGrpSpPr>
            <p:nvPr/>
          </p:nvGrpSpPr>
          <p:grpSpPr bwMode="auto">
            <a:xfrm>
              <a:off x="2723" y="901"/>
              <a:ext cx="417" cy="126"/>
              <a:chOff x="4986" y="3555"/>
              <a:chExt cx="417" cy="126"/>
            </a:xfrm>
          </p:grpSpPr>
          <p:sp>
            <p:nvSpPr>
              <p:cNvPr id="4119" name="Rectangle 26"/>
              <p:cNvSpPr>
                <a:spLocks noChangeArrowheads="1"/>
              </p:cNvSpPr>
              <p:nvPr/>
            </p:nvSpPr>
            <p:spPr bwMode="auto">
              <a:xfrm>
                <a:off x="4986" y="3555"/>
                <a:ext cx="417" cy="66"/>
              </a:xfrm>
              <a:prstGeom prst="rect">
                <a:avLst/>
              </a:prstGeom>
              <a:solidFill>
                <a:srgbClr val="FFFFFF"/>
              </a:solidFill>
              <a:ln w="9525">
                <a:noFill/>
                <a:miter lim="800000"/>
                <a:headEnd/>
                <a:tailEnd/>
              </a:ln>
            </p:spPr>
            <p:txBody>
              <a:bodyPr wrap="none" anchor="ctr"/>
              <a:lstStyle/>
              <a:p>
                <a:pPr eaLnBrk="0" hangingPunct="0"/>
                <a:endParaRPr lang="es-CO"/>
              </a:p>
            </p:txBody>
          </p:sp>
          <p:sp>
            <p:nvSpPr>
              <p:cNvPr id="4120" name="Rectangle 27"/>
              <p:cNvSpPr>
                <a:spLocks noChangeArrowheads="1"/>
              </p:cNvSpPr>
              <p:nvPr/>
            </p:nvSpPr>
            <p:spPr bwMode="auto">
              <a:xfrm>
                <a:off x="5088" y="3618"/>
                <a:ext cx="222" cy="63"/>
              </a:xfrm>
              <a:prstGeom prst="rect">
                <a:avLst/>
              </a:prstGeom>
              <a:solidFill>
                <a:srgbClr val="FFFFFF"/>
              </a:solidFill>
              <a:ln w="9525">
                <a:noFill/>
                <a:miter lim="800000"/>
                <a:headEnd/>
                <a:tailEnd/>
              </a:ln>
            </p:spPr>
            <p:txBody>
              <a:bodyPr wrap="none" anchor="ctr"/>
              <a:lstStyle/>
              <a:p>
                <a:pPr eaLnBrk="0" hangingPunct="0"/>
                <a:endParaRPr lang="es-CO"/>
              </a:p>
            </p:txBody>
          </p:sp>
        </p:grpSp>
        <p:sp>
          <p:nvSpPr>
            <p:cNvPr id="4118" name="Rectangle 28"/>
            <p:cNvSpPr>
              <a:spLocks noChangeArrowheads="1"/>
            </p:cNvSpPr>
            <p:nvPr/>
          </p:nvSpPr>
          <p:spPr bwMode="auto">
            <a:xfrm>
              <a:off x="2502" y="967"/>
              <a:ext cx="864" cy="100"/>
            </a:xfrm>
            <a:prstGeom prst="rect">
              <a:avLst/>
            </a:prstGeom>
            <a:noFill/>
            <a:ln w="9525">
              <a:noFill/>
              <a:miter lim="800000"/>
              <a:headEnd/>
              <a:tailEnd/>
            </a:ln>
          </p:spPr>
          <p:txBody>
            <a:bodyPr anchor="ctr"/>
            <a:lstStyle/>
            <a:p>
              <a:pPr algn="ctr" eaLnBrk="0" hangingPunct="0"/>
              <a:r>
                <a:rPr lang="es-ES" sz="800">
                  <a:solidFill>
                    <a:srgbClr val="000000"/>
                  </a:solidFill>
                </a:rPr>
                <a:t>FLAMMABLE</a:t>
              </a:r>
              <a:br>
                <a:rPr lang="es-ES" sz="900">
                  <a:solidFill>
                    <a:srgbClr val="000000"/>
                  </a:solidFill>
                  <a:latin typeface="Arial Narrow" pitchFamily="34" charset="0"/>
                </a:rPr>
              </a:br>
              <a:r>
                <a:rPr lang="es-ES" sz="700">
                  <a:solidFill>
                    <a:srgbClr val="000000"/>
                  </a:solidFill>
                  <a:latin typeface="Arial Narrow" pitchFamily="34" charset="0"/>
                </a:rPr>
                <a:t>SOLID</a:t>
              </a:r>
              <a:endParaRPr lang="es-ES" sz="4400">
                <a:solidFill>
                  <a:srgbClr val="000000"/>
                </a:solidFill>
                <a:latin typeface="Times New Roman" pitchFamily="18" charset="0"/>
              </a:endParaRPr>
            </a:p>
          </p:txBody>
        </p:sp>
      </p:grpSp>
      <p:sp>
        <p:nvSpPr>
          <p:cNvPr id="4104" name="Rectangle 29"/>
          <p:cNvSpPr>
            <a:spLocks noChangeArrowheads="1"/>
          </p:cNvSpPr>
          <p:nvPr/>
        </p:nvSpPr>
        <p:spPr bwMode="auto">
          <a:xfrm>
            <a:off x="3390900" y="2600325"/>
            <a:ext cx="9144000" cy="369332"/>
          </a:xfrm>
          <a:prstGeom prst="rect">
            <a:avLst/>
          </a:prstGeom>
          <a:noFill/>
          <a:ln w="9525">
            <a:noFill/>
            <a:miter lim="800000"/>
            <a:headEnd/>
            <a:tailEnd/>
          </a:ln>
        </p:spPr>
        <p:txBody>
          <a:bodyPr>
            <a:spAutoFit/>
          </a:bodyPr>
          <a:lstStyle/>
          <a:p>
            <a:pPr eaLnBrk="0" hangingPunct="0"/>
            <a:endParaRPr lang="es-CO"/>
          </a:p>
        </p:txBody>
      </p:sp>
      <p:graphicFrame>
        <p:nvGraphicFramePr>
          <p:cNvPr id="4099" name="Object 30"/>
          <p:cNvGraphicFramePr>
            <a:graphicFrameLocks noChangeAspect="1"/>
          </p:cNvGraphicFramePr>
          <p:nvPr/>
        </p:nvGraphicFramePr>
        <p:xfrm>
          <a:off x="3524250" y="3857625"/>
          <a:ext cx="5410200" cy="1657350"/>
        </p:xfrm>
        <a:graphic>
          <a:graphicData uri="http://schemas.openxmlformats.org/presentationml/2006/ole">
            <mc:AlternateContent xmlns:mc="http://schemas.openxmlformats.org/markup-compatibility/2006">
              <mc:Choice xmlns:v="urn:schemas-microsoft-com:vml" Requires="v">
                <p:oleObj r:id="rId4" imgW="11520000" imgH="5619960" progId="">
                  <p:embed/>
                </p:oleObj>
              </mc:Choice>
              <mc:Fallback>
                <p:oleObj r:id="rId4" imgW="11520000" imgH="56199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t="25670" r="18637" b="23621"/>
                      <a:stretch>
                        <a:fillRect/>
                      </a:stretch>
                    </p:blipFill>
                    <p:spPr bwMode="auto">
                      <a:xfrm>
                        <a:off x="3524250" y="3857625"/>
                        <a:ext cx="5410200" cy="16573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6" name="Group 31"/>
          <p:cNvGrpSpPr>
            <a:grpSpLocks/>
          </p:cNvGrpSpPr>
          <p:nvPr/>
        </p:nvGrpSpPr>
        <p:grpSpPr bwMode="auto">
          <a:xfrm>
            <a:off x="5024431" y="3571876"/>
            <a:ext cx="966611" cy="1203714"/>
            <a:chOff x="1625" y="2478"/>
            <a:chExt cx="1370" cy="1630"/>
          </a:xfrm>
        </p:grpSpPr>
        <p:sp>
          <p:nvSpPr>
            <p:cNvPr id="4111" name="Rectangle 32"/>
            <p:cNvSpPr>
              <a:spLocks noChangeArrowheads="1"/>
            </p:cNvSpPr>
            <p:nvPr/>
          </p:nvSpPr>
          <p:spPr bwMode="auto">
            <a:xfrm rot="2700000">
              <a:off x="2270" y="3436"/>
              <a:ext cx="672" cy="672"/>
            </a:xfrm>
            <a:prstGeom prst="rect">
              <a:avLst/>
            </a:prstGeom>
            <a:solidFill>
              <a:srgbClr val="FFFF00"/>
            </a:solidFill>
            <a:ln w="12700">
              <a:solidFill>
                <a:schemeClr val="tx1"/>
              </a:solidFill>
              <a:miter lim="800000"/>
              <a:headEnd/>
              <a:tailEnd/>
            </a:ln>
          </p:spPr>
          <p:txBody>
            <a:bodyPr wrap="none" anchor="ctr"/>
            <a:lstStyle/>
            <a:p>
              <a:pPr eaLnBrk="0" hangingPunct="0"/>
              <a:endParaRPr lang="es-CO"/>
            </a:p>
          </p:txBody>
        </p:sp>
        <p:sp>
          <p:nvSpPr>
            <p:cNvPr id="4112" name="Rectangle 33"/>
            <p:cNvSpPr>
              <a:spLocks noChangeArrowheads="1"/>
            </p:cNvSpPr>
            <p:nvPr/>
          </p:nvSpPr>
          <p:spPr bwMode="auto">
            <a:xfrm rot="2700000">
              <a:off x="2361" y="3459"/>
              <a:ext cx="576" cy="576"/>
            </a:xfrm>
            <a:prstGeom prst="rect">
              <a:avLst/>
            </a:prstGeom>
            <a:noFill/>
            <a:ln w="12700">
              <a:solidFill>
                <a:schemeClr val="tx1"/>
              </a:solidFill>
              <a:miter lim="800000"/>
              <a:headEnd/>
              <a:tailEnd/>
            </a:ln>
          </p:spPr>
          <p:txBody>
            <a:bodyPr wrap="none" anchor="ctr"/>
            <a:lstStyle/>
            <a:p>
              <a:pPr eaLnBrk="0" hangingPunct="0"/>
              <a:endParaRPr lang="es-CO"/>
            </a:p>
          </p:txBody>
        </p:sp>
        <p:sp>
          <p:nvSpPr>
            <p:cNvPr id="4113" name="Rectangle 34"/>
            <p:cNvSpPr>
              <a:spLocks noChangeArrowheads="1"/>
            </p:cNvSpPr>
            <p:nvPr/>
          </p:nvSpPr>
          <p:spPr bwMode="auto">
            <a:xfrm>
              <a:off x="1625" y="2478"/>
              <a:ext cx="237" cy="96"/>
            </a:xfrm>
            <a:prstGeom prst="rect">
              <a:avLst/>
            </a:prstGeom>
            <a:noFill/>
            <a:ln w="9525">
              <a:noFill/>
              <a:miter lim="800000"/>
              <a:headEnd/>
              <a:tailEnd/>
            </a:ln>
          </p:spPr>
          <p:txBody>
            <a:bodyPr anchor="ctr"/>
            <a:lstStyle/>
            <a:p>
              <a:pPr algn="ctr" eaLnBrk="0" hangingPunct="0"/>
              <a:r>
                <a:rPr lang="en-GB" sz="900">
                  <a:latin typeface="Arial Narrow" pitchFamily="34" charset="0"/>
                </a:rPr>
                <a:t>5.1</a:t>
              </a:r>
              <a:endParaRPr lang="en-GB" sz="3600">
                <a:solidFill>
                  <a:schemeClr val="tx2"/>
                </a:solidFill>
                <a:latin typeface="Times New Roman" pitchFamily="18" charset="0"/>
              </a:endParaRPr>
            </a:p>
          </p:txBody>
        </p:sp>
        <p:pic>
          <p:nvPicPr>
            <p:cNvPr id="4114" name="Picture 35"/>
            <p:cNvPicPr>
              <a:picLocks noChangeAspect="1" noChangeArrowheads="1"/>
            </p:cNvPicPr>
            <p:nvPr/>
          </p:nvPicPr>
          <p:blipFill>
            <a:blip r:embed="rId6"/>
            <a:srcRect/>
            <a:stretch>
              <a:fillRect/>
            </a:stretch>
          </p:blipFill>
          <p:spPr bwMode="auto">
            <a:xfrm>
              <a:off x="2525" y="3404"/>
              <a:ext cx="193" cy="329"/>
            </a:xfrm>
            <a:prstGeom prst="rect">
              <a:avLst/>
            </a:prstGeom>
            <a:noFill/>
            <a:ln w="9525">
              <a:noFill/>
              <a:miter lim="800000"/>
              <a:headEnd/>
              <a:tailEnd/>
            </a:ln>
          </p:spPr>
        </p:pic>
        <p:sp>
          <p:nvSpPr>
            <p:cNvPr id="4115" name="Rectangle 36"/>
            <p:cNvSpPr>
              <a:spLocks noChangeArrowheads="1"/>
            </p:cNvSpPr>
            <p:nvPr/>
          </p:nvSpPr>
          <p:spPr bwMode="auto">
            <a:xfrm rot="10800000" flipV="1">
              <a:off x="2131" y="3736"/>
              <a:ext cx="864" cy="62"/>
            </a:xfrm>
            <a:prstGeom prst="rect">
              <a:avLst/>
            </a:prstGeom>
            <a:noFill/>
            <a:ln w="9525">
              <a:noFill/>
              <a:miter lim="800000"/>
              <a:headEnd/>
              <a:tailEnd/>
            </a:ln>
          </p:spPr>
          <p:txBody>
            <a:bodyPr anchor="ctr"/>
            <a:lstStyle/>
            <a:p>
              <a:pPr algn="ctr" eaLnBrk="0" hangingPunct="0"/>
              <a:r>
                <a:rPr lang="en-GB" sz="1000" dirty="0">
                  <a:latin typeface="Arial Narrow" pitchFamily="34" charset="0"/>
                </a:rPr>
                <a:t>AGENT OXIDANTE</a:t>
              </a:r>
              <a:endParaRPr lang="en-GB" sz="4400" dirty="0">
                <a:solidFill>
                  <a:schemeClr val="tx2"/>
                </a:solidFill>
                <a:latin typeface="Times New Roman" pitchFamily="18" charset="0"/>
              </a:endParaRPr>
            </a:p>
          </p:txBody>
        </p:sp>
      </p:grpSp>
      <p:grpSp>
        <p:nvGrpSpPr>
          <p:cNvPr id="7" name="Group 37"/>
          <p:cNvGrpSpPr>
            <a:grpSpLocks/>
          </p:cNvGrpSpPr>
          <p:nvPr/>
        </p:nvGrpSpPr>
        <p:grpSpPr bwMode="auto">
          <a:xfrm>
            <a:off x="7239000" y="4214813"/>
            <a:ext cx="533400" cy="533400"/>
            <a:chOff x="299" y="545"/>
            <a:chExt cx="672" cy="720"/>
          </a:xfrm>
        </p:grpSpPr>
        <p:sp>
          <p:nvSpPr>
            <p:cNvPr id="4107" name="Rectangle 38"/>
            <p:cNvSpPr>
              <a:spLocks noChangeArrowheads="1"/>
            </p:cNvSpPr>
            <p:nvPr/>
          </p:nvSpPr>
          <p:spPr bwMode="auto">
            <a:xfrm rot="2700000">
              <a:off x="299" y="545"/>
              <a:ext cx="672" cy="672"/>
            </a:xfrm>
            <a:prstGeom prst="rect">
              <a:avLst/>
            </a:prstGeom>
            <a:solidFill>
              <a:schemeClr val="accent2"/>
            </a:solidFill>
            <a:ln w="12700">
              <a:solidFill>
                <a:schemeClr val="tx1"/>
              </a:solidFill>
              <a:miter lim="800000"/>
              <a:headEnd/>
              <a:tailEnd/>
            </a:ln>
          </p:spPr>
          <p:txBody>
            <a:bodyPr wrap="none" anchor="ctr"/>
            <a:lstStyle/>
            <a:p>
              <a:pPr eaLnBrk="0" hangingPunct="0"/>
              <a:endParaRPr lang="es-CO"/>
            </a:p>
          </p:txBody>
        </p:sp>
        <p:sp>
          <p:nvSpPr>
            <p:cNvPr id="4108" name="Rectangle 39"/>
            <p:cNvSpPr>
              <a:spLocks noChangeArrowheads="1"/>
            </p:cNvSpPr>
            <p:nvPr/>
          </p:nvSpPr>
          <p:spPr bwMode="auto">
            <a:xfrm rot="2700000">
              <a:off x="347" y="593"/>
              <a:ext cx="576" cy="576"/>
            </a:xfrm>
            <a:prstGeom prst="rect">
              <a:avLst/>
            </a:prstGeom>
            <a:noFill/>
            <a:ln w="12700">
              <a:solidFill>
                <a:schemeClr val="bg1"/>
              </a:solidFill>
              <a:miter lim="800000"/>
              <a:headEnd/>
              <a:tailEnd/>
            </a:ln>
          </p:spPr>
          <p:txBody>
            <a:bodyPr wrap="none" anchor="ctr"/>
            <a:lstStyle/>
            <a:p>
              <a:pPr eaLnBrk="0" hangingPunct="0"/>
              <a:endParaRPr lang="es-CO"/>
            </a:p>
          </p:txBody>
        </p:sp>
        <p:pic>
          <p:nvPicPr>
            <p:cNvPr id="4109" name="Picture 40"/>
            <p:cNvPicPr>
              <a:picLocks noChangeAspect="1" noChangeArrowheads="1"/>
            </p:cNvPicPr>
            <p:nvPr/>
          </p:nvPicPr>
          <p:blipFill>
            <a:blip r:embed="rId7"/>
            <a:srcRect/>
            <a:stretch>
              <a:fillRect/>
            </a:stretch>
          </p:blipFill>
          <p:spPr bwMode="auto">
            <a:xfrm>
              <a:off x="551" y="545"/>
              <a:ext cx="167" cy="259"/>
            </a:xfrm>
            <a:prstGeom prst="rect">
              <a:avLst/>
            </a:prstGeom>
            <a:noFill/>
            <a:ln w="9525">
              <a:noFill/>
              <a:miter lim="800000"/>
              <a:headEnd/>
              <a:tailEnd/>
            </a:ln>
          </p:spPr>
        </p:pic>
        <p:sp>
          <p:nvSpPr>
            <p:cNvPr id="4110" name="Rectangle 41"/>
            <p:cNvSpPr>
              <a:spLocks noChangeArrowheads="1"/>
            </p:cNvSpPr>
            <p:nvPr/>
          </p:nvSpPr>
          <p:spPr bwMode="auto">
            <a:xfrm>
              <a:off x="539" y="1169"/>
              <a:ext cx="192" cy="96"/>
            </a:xfrm>
            <a:prstGeom prst="rect">
              <a:avLst/>
            </a:prstGeom>
            <a:noFill/>
            <a:ln w="9525">
              <a:noFill/>
              <a:miter lim="800000"/>
              <a:headEnd/>
              <a:tailEnd/>
            </a:ln>
          </p:spPr>
          <p:txBody>
            <a:bodyPr anchor="ctr"/>
            <a:lstStyle/>
            <a:p>
              <a:pPr algn="ctr" eaLnBrk="0" hangingPunct="0"/>
              <a:r>
                <a:rPr lang="en-GB" sz="900">
                  <a:solidFill>
                    <a:schemeClr val="bg1"/>
                  </a:solidFill>
                  <a:latin typeface="Arial Narrow" pitchFamily="34" charset="0"/>
                </a:rPr>
                <a:t>4</a:t>
              </a:r>
              <a:endParaRPr lang="en-GB" sz="3600">
                <a:solidFill>
                  <a:schemeClr val="tx2"/>
                </a:solidFill>
                <a:latin typeface="Times New Roman" pitchFamily="18" charset="0"/>
              </a:endParaRPr>
            </a:p>
          </p:txBody>
        </p:sp>
      </p:grpSp>
      <p:pic>
        <p:nvPicPr>
          <p:cNvPr id="41" name="Imagen 40"/>
          <p:cNvPicPr>
            <a:picLocks noChangeAspect="1"/>
          </p:cNvPicPr>
          <p:nvPr/>
        </p:nvPicPr>
        <p:blipFill>
          <a:blip r:embed="rId8"/>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1567963078"/>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605517" y="710973"/>
            <a:ext cx="3641523" cy="2587398"/>
          </a:xfrm>
          <a:prstGeom prst="rect">
            <a:avLst/>
          </a:prstGeom>
        </p:spPr>
      </p:pic>
      <p:pic>
        <p:nvPicPr>
          <p:cNvPr id="3" name="Imagen 2"/>
          <p:cNvPicPr>
            <a:picLocks noChangeAspect="1"/>
          </p:cNvPicPr>
          <p:nvPr/>
        </p:nvPicPr>
        <p:blipFill>
          <a:blip r:embed="rId3"/>
          <a:stretch>
            <a:fillRect/>
          </a:stretch>
        </p:blipFill>
        <p:spPr>
          <a:xfrm>
            <a:off x="872217" y="3864428"/>
            <a:ext cx="4499517" cy="2530248"/>
          </a:xfrm>
          <a:prstGeom prst="rect">
            <a:avLst/>
          </a:prstGeom>
        </p:spPr>
      </p:pic>
      <p:pic>
        <p:nvPicPr>
          <p:cNvPr id="4" name="Imagen 3"/>
          <p:cNvPicPr>
            <a:picLocks noChangeAspect="1"/>
          </p:cNvPicPr>
          <p:nvPr/>
        </p:nvPicPr>
        <p:blipFill>
          <a:blip r:embed="rId4"/>
          <a:stretch>
            <a:fillRect/>
          </a:stretch>
        </p:blipFill>
        <p:spPr>
          <a:xfrm>
            <a:off x="5482771" y="333715"/>
            <a:ext cx="4455885" cy="3341914"/>
          </a:xfrm>
          <a:prstGeom prst="rect">
            <a:avLst/>
          </a:prstGeom>
        </p:spPr>
      </p:pic>
      <p:pic>
        <p:nvPicPr>
          <p:cNvPr id="5" name="Imagen 4"/>
          <p:cNvPicPr>
            <a:picLocks noChangeAspect="1"/>
          </p:cNvPicPr>
          <p:nvPr/>
        </p:nvPicPr>
        <p:blipFill>
          <a:blip r:embed="rId5"/>
          <a:stretch>
            <a:fillRect/>
          </a:stretch>
        </p:blipFill>
        <p:spPr>
          <a:xfrm>
            <a:off x="6552759" y="4190999"/>
            <a:ext cx="3636268" cy="2065224"/>
          </a:xfrm>
          <a:prstGeom prst="rect">
            <a:avLst/>
          </a:prstGeom>
        </p:spPr>
      </p:pic>
      <p:pic>
        <p:nvPicPr>
          <p:cNvPr id="7" name="Imagen 6"/>
          <p:cNvPicPr>
            <a:picLocks noChangeAspect="1"/>
          </p:cNvPicPr>
          <p:nvPr/>
        </p:nvPicPr>
        <p:blipFill>
          <a:blip r:embed="rId6"/>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42374299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0668000" y="304800"/>
            <a:ext cx="1252976" cy="1054765"/>
          </a:xfrm>
          <a:prstGeom prst="rect">
            <a:avLst/>
          </a:prstGeom>
        </p:spPr>
      </p:pic>
      <p:pic>
        <p:nvPicPr>
          <p:cNvPr id="12290" name="Picture 2" descr="ESTANDARES DEL TRANSPORTE TERRESTRE DE CARGA - ppt descargar">
            <a:extLst>
              <a:ext uri="{FF2B5EF4-FFF2-40B4-BE49-F238E27FC236}">
                <a16:creationId xmlns:a16="http://schemas.microsoft.com/office/drawing/2014/main" id="{870FC4A8-3808-4B1E-B69F-7325F4187E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777"/>
            <a:ext cx="10416209" cy="66938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70750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32522" y="535762"/>
            <a:ext cx="11788454" cy="1785949"/>
          </a:xfrm>
        </p:spPr>
        <p:txBody>
          <a:bodyPr>
            <a:normAutofit/>
          </a:bodyPr>
          <a:lstStyle/>
          <a:p>
            <a:pPr algn="just"/>
            <a:r>
              <a:rPr lang="es-CO" sz="4000" dirty="0">
                <a:latin typeface="Arial" panose="020B0604020202020204" pitchFamily="34" charset="0"/>
                <a:cs typeface="Arial" panose="020B0604020202020204" pitchFamily="34" charset="0"/>
              </a:rPr>
              <a:t>COMO ACTUAR ANTE UNA SITUACION DE EMRGENCIA? </a:t>
            </a:r>
          </a:p>
        </p:txBody>
      </p:sp>
      <p:sp>
        <p:nvSpPr>
          <p:cNvPr id="3" name="2 Subtítulo"/>
          <p:cNvSpPr>
            <a:spLocks noGrp="1"/>
          </p:cNvSpPr>
          <p:nvPr>
            <p:ph type="subTitle" idx="1"/>
          </p:nvPr>
        </p:nvSpPr>
        <p:spPr>
          <a:xfrm>
            <a:off x="1524000" y="2857496"/>
            <a:ext cx="8458200" cy="1199704"/>
          </a:xfrm>
        </p:spPr>
        <p:txBody>
          <a:bodyPr>
            <a:normAutofit/>
          </a:bodyPr>
          <a:lstStyle/>
          <a:p>
            <a:r>
              <a:rPr lang="es-CO" sz="3200" dirty="0"/>
              <a:t>COMO CONDUCTOR QUE DEBO HACER ? </a:t>
            </a:r>
          </a:p>
        </p:txBody>
      </p:sp>
      <p:pic>
        <p:nvPicPr>
          <p:cNvPr id="4" name="Picture 2"/>
          <p:cNvPicPr>
            <a:picLocks noChangeAspect="1" noChangeArrowheads="1"/>
          </p:cNvPicPr>
          <p:nvPr/>
        </p:nvPicPr>
        <p:blipFill>
          <a:blip r:embed="rId2"/>
          <a:srcRect b="21495"/>
          <a:stretch>
            <a:fillRect/>
          </a:stretch>
        </p:blipFill>
        <p:spPr bwMode="auto">
          <a:xfrm>
            <a:off x="0" y="3929066"/>
            <a:ext cx="3214678" cy="2928934"/>
          </a:xfrm>
          <a:prstGeom prst="rect">
            <a:avLst/>
          </a:prstGeom>
          <a:noFill/>
          <a:ln w="9525">
            <a:noFill/>
            <a:miter lim="800000"/>
            <a:headEnd/>
            <a:tailEnd/>
          </a:ln>
          <a:effectLst/>
        </p:spPr>
      </p:pic>
      <p:pic>
        <p:nvPicPr>
          <p:cNvPr id="5" name="Imagen 4"/>
          <p:cNvPicPr>
            <a:picLocks noChangeAspect="1"/>
          </p:cNvPicPr>
          <p:nvPr/>
        </p:nvPicPr>
        <p:blipFill>
          <a:blip r:embed="rId3"/>
          <a:stretch>
            <a:fillRect/>
          </a:stretch>
        </p:blipFill>
        <p:spPr>
          <a:xfrm>
            <a:off x="10939024" y="8379"/>
            <a:ext cx="1252976" cy="1054765"/>
          </a:xfrm>
          <a:prstGeom prst="rect">
            <a:avLst/>
          </a:prstGeom>
        </p:spPr>
      </p:pic>
    </p:spTree>
    <p:extLst>
      <p:ext uri="{BB962C8B-B14F-4D97-AF65-F5344CB8AC3E}">
        <p14:creationId xmlns:p14="http://schemas.microsoft.com/office/powerpoint/2010/main" val="27127638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9053937" y="1796034"/>
            <a:ext cx="2517040" cy="4214622"/>
          </a:xfrm>
          <a:prstGeom prst="rect">
            <a:avLst/>
          </a:prstGeom>
          <a:noFill/>
          <a:ln w="9525">
            <a:noFill/>
            <a:miter lim="800000"/>
            <a:headEnd/>
            <a:tailEnd/>
          </a:ln>
          <a:effectLst/>
        </p:spPr>
      </p:pic>
      <p:sp>
        <p:nvSpPr>
          <p:cNvPr id="3" name="2 Rectángulo"/>
          <p:cNvSpPr/>
          <p:nvPr/>
        </p:nvSpPr>
        <p:spPr>
          <a:xfrm>
            <a:off x="1022664" y="1502688"/>
            <a:ext cx="7326206" cy="4247317"/>
          </a:xfrm>
          <a:prstGeom prst="rect">
            <a:avLst/>
          </a:prstGeom>
        </p:spPr>
        <p:txBody>
          <a:bodyPr wrap="square">
            <a:spAutoFit/>
          </a:bodyPr>
          <a:lstStyle/>
          <a:p>
            <a:pPr algn="just"/>
            <a:r>
              <a:rPr lang="es-CO" b="1" dirty="0">
                <a:latin typeface="Arial" pitchFamily="34" charset="0"/>
                <a:cs typeface="Arial" pitchFamily="34" charset="0"/>
              </a:rPr>
              <a:t>Agentes biológicos</a:t>
            </a:r>
            <a:r>
              <a:rPr lang="es-CO" dirty="0">
                <a:latin typeface="Arial" pitchFamily="34" charset="0"/>
                <a:cs typeface="Arial" pitchFamily="34" charset="0"/>
              </a:rPr>
              <a:t>: Son organismos vivientes. Ejemplo: bacterias (</a:t>
            </a:r>
            <a:r>
              <a:rPr lang="es-CO" i="1" dirty="0">
                <a:latin typeface="Arial" pitchFamily="34" charset="0"/>
                <a:cs typeface="Arial" pitchFamily="34" charset="0"/>
              </a:rPr>
              <a:t>tuberculosis, neumonía neumocóccica); virus (hepatitis, poliomielitis, SIDA). Son los que obligan a la adopción de precauciones universales de protección al atender a un paciente. </a:t>
            </a:r>
          </a:p>
          <a:p>
            <a:pPr algn="just"/>
            <a:endParaRPr lang="es-CO" b="1" dirty="0">
              <a:latin typeface="Arial" pitchFamily="34" charset="0"/>
              <a:cs typeface="Arial" pitchFamily="34" charset="0"/>
            </a:endParaRPr>
          </a:p>
          <a:p>
            <a:pPr algn="just"/>
            <a:r>
              <a:rPr lang="es-CO" b="1" dirty="0">
                <a:latin typeface="Arial" pitchFamily="34" charset="0"/>
                <a:cs typeface="Arial" pitchFamily="34" charset="0"/>
              </a:rPr>
              <a:t>Agentes químicos</a:t>
            </a:r>
            <a:r>
              <a:rPr lang="es-CO" dirty="0">
                <a:latin typeface="Arial" pitchFamily="34" charset="0"/>
                <a:cs typeface="Arial" pitchFamily="34" charset="0"/>
              </a:rPr>
              <a:t>: Pueden ser elementos (</a:t>
            </a:r>
            <a:r>
              <a:rPr lang="es-CO" i="1" dirty="0">
                <a:latin typeface="Arial" pitchFamily="34" charset="0"/>
                <a:cs typeface="Arial" pitchFamily="34" charset="0"/>
              </a:rPr>
              <a:t>plomo, mercurio); sustancias (ácido clorhídrico, hidróxido de sodio) o productos (herbicidas, plaguicidas). En la gran mayoría de los casos requieren una protección específica. </a:t>
            </a:r>
          </a:p>
          <a:p>
            <a:pPr algn="just"/>
            <a:endParaRPr lang="es-CO" i="1" dirty="0">
              <a:latin typeface="Arial" pitchFamily="34" charset="0"/>
              <a:cs typeface="Arial" pitchFamily="34" charset="0"/>
            </a:endParaRPr>
          </a:p>
          <a:p>
            <a:pPr algn="just"/>
            <a:r>
              <a:rPr lang="es-CO" b="1" dirty="0">
                <a:latin typeface="Arial" pitchFamily="34" charset="0"/>
                <a:cs typeface="Arial" pitchFamily="34" charset="0"/>
              </a:rPr>
              <a:t>Agentes radiológicos:</a:t>
            </a:r>
            <a:r>
              <a:rPr lang="es-CO" dirty="0">
                <a:latin typeface="Arial" pitchFamily="34" charset="0"/>
                <a:cs typeface="Arial" pitchFamily="34" charset="0"/>
              </a:rPr>
              <a:t> Son elementos que emiten radiaciones que pueden ser muy dañinas para quienes resulten expuestos. Ante los materiales radiactivos hay que alejarse lo más rápidamente posible de la fuente (el menor tiempo de exposición y la mayor distancia) e interponer la barrera que esté disponible (Ej.: un muro). </a:t>
            </a:r>
          </a:p>
        </p:txBody>
      </p:sp>
      <p:pic>
        <p:nvPicPr>
          <p:cNvPr id="4" name="Imagen 3"/>
          <p:cNvPicPr>
            <a:picLocks noChangeAspect="1"/>
          </p:cNvPicPr>
          <p:nvPr/>
        </p:nvPicPr>
        <p:blipFill>
          <a:blip r:embed="rId3"/>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17161629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242156" y="1919066"/>
            <a:ext cx="3857652" cy="3754874"/>
          </a:xfrm>
          <a:prstGeom prst="rect">
            <a:avLst/>
          </a:prstGeom>
        </p:spPr>
        <p:txBody>
          <a:bodyPr wrap="square">
            <a:spAutoFit/>
          </a:bodyPr>
          <a:lstStyle/>
          <a:p>
            <a:endParaRPr lang="es-CO" dirty="0"/>
          </a:p>
          <a:p>
            <a:pPr algn="just"/>
            <a:r>
              <a:rPr lang="es-CO" sz="2000" dirty="0"/>
              <a:t>Evitar la exposición personal y de terceros y buscar datos que permitan reconocer e identificar el material; </a:t>
            </a:r>
          </a:p>
          <a:p>
            <a:pPr algn="just"/>
            <a:r>
              <a:rPr lang="es-CO" sz="2000" dirty="0"/>
              <a:t>• Aplicar los procedimientos a su alcance para actuar sin riesgo para sí mismo y para proteger vidas y bienes; </a:t>
            </a:r>
          </a:p>
          <a:p>
            <a:pPr algn="just"/>
            <a:r>
              <a:rPr lang="es-CO" sz="2000" dirty="0"/>
              <a:t>•Llamar a quien corresponda, entregándole la mejor y más completa información disponible</a:t>
            </a:r>
            <a:r>
              <a:rPr lang="es-CO" dirty="0"/>
              <a:t>. </a:t>
            </a:r>
          </a:p>
        </p:txBody>
      </p:sp>
      <p:sp>
        <p:nvSpPr>
          <p:cNvPr id="3" name="2 Rectángulo"/>
          <p:cNvSpPr/>
          <p:nvPr/>
        </p:nvSpPr>
        <p:spPr>
          <a:xfrm>
            <a:off x="6096000" y="1921744"/>
            <a:ext cx="4853844" cy="3477875"/>
          </a:xfrm>
          <a:prstGeom prst="rect">
            <a:avLst/>
          </a:prstGeom>
        </p:spPr>
        <p:txBody>
          <a:bodyPr wrap="square">
            <a:spAutoFit/>
          </a:bodyPr>
          <a:lstStyle/>
          <a:p>
            <a:pPr algn="just"/>
            <a:r>
              <a:rPr lang="es-CO" sz="2000" dirty="0"/>
              <a:t>De acuerdo a los requerimientos de capacitación, responsabilidad y funciones a desempeñar, la norma NFPA 472/2002 establece los siguientes niveles: </a:t>
            </a:r>
          </a:p>
          <a:p>
            <a:pPr algn="just"/>
            <a:r>
              <a:rPr lang="es-CO" sz="2000" b="1" dirty="0"/>
              <a:t>Primer Nivel: Advertencia </a:t>
            </a:r>
          </a:p>
          <a:p>
            <a:pPr algn="just"/>
            <a:r>
              <a:rPr lang="es-CO" sz="2000" b="1" dirty="0"/>
              <a:t>Segundo Nivel: Operacional </a:t>
            </a:r>
          </a:p>
          <a:p>
            <a:pPr algn="just"/>
            <a:r>
              <a:rPr lang="es-CO" sz="2000" b="1" dirty="0"/>
              <a:t>Tercer Nivel: Técnico en Materiales Peligrosos </a:t>
            </a:r>
          </a:p>
          <a:p>
            <a:pPr algn="just"/>
            <a:r>
              <a:rPr lang="es-CO" sz="2000" b="1" dirty="0"/>
              <a:t>Cuarto Nivel: Comandante de Incidente por Materiales Peligrosos </a:t>
            </a:r>
            <a:endParaRPr lang="es-CO" sz="2000" dirty="0"/>
          </a:p>
        </p:txBody>
      </p:sp>
      <p:sp>
        <p:nvSpPr>
          <p:cNvPr id="4" name="3 CuadroTexto"/>
          <p:cNvSpPr txBox="1"/>
          <p:nvPr/>
        </p:nvSpPr>
        <p:spPr>
          <a:xfrm>
            <a:off x="3524232" y="730733"/>
            <a:ext cx="6643734" cy="769441"/>
          </a:xfrm>
          <a:prstGeom prst="rect">
            <a:avLst/>
          </a:prstGeom>
          <a:noFill/>
        </p:spPr>
        <p:txBody>
          <a:bodyPr wrap="square" rtlCol="0">
            <a:spAutoFit/>
          </a:bodyPr>
          <a:lstStyle/>
          <a:p>
            <a:r>
              <a:rPr lang="es-CO" sz="4400" dirty="0">
                <a:latin typeface="Arial Black" pitchFamily="34" charset="0"/>
              </a:rPr>
              <a:t>Tenga en cuenta </a:t>
            </a:r>
          </a:p>
        </p:txBody>
      </p:sp>
      <p:pic>
        <p:nvPicPr>
          <p:cNvPr id="5" name="Imagen 4"/>
          <p:cNvPicPr>
            <a:picLocks noChangeAspect="1"/>
          </p:cNvPicPr>
          <p:nvPr/>
        </p:nvPicPr>
        <p:blipFill>
          <a:blip r:embed="rId2"/>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31497632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62609" y="3143248"/>
            <a:ext cx="9362481" cy="2862322"/>
          </a:xfrm>
          <a:prstGeom prst="rect">
            <a:avLst/>
          </a:prstGeom>
        </p:spPr>
        <p:txBody>
          <a:bodyPr wrap="square">
            <a:spAutoFit/>
          </a:bodyPr>
          <a:lstStyle/>
          <a:p>
            <a:endParaRPr lang="es-CO" dirty="0"/>
          </a:p>
          <a:p>
            <a:pPr>
              <a:buFont typeface="Arial" pitchFamily="34" charset="0"/>
              <a:buChar char="•"/>
            </a:pPr>
            <a:r>
              <a:rPr lang="es-CO" dirty="0"/>
              <a:t>Indicar la presencia de Mat-</a:t>
            </a:r>
            <a:r>
              <a:rPr lang="es-CO" dirty="0" err="1"/>
              <a:t>Pel</a:t>
            </a:r>
            <a:r>
              <a:rPr lang="es-CO" dirty="0"/>
              <a:t> en un incidente por reconocerlo y, si es posible, identificarlo. </a:t>
            </a:r>
          </a:p>
          <a:p>
            <a:pPr>
              <a:buFont typeface="Arial" pitchFamily="34" charset="0"/>
              <a:buChar char="•"/>
            </a:pPr>
            <a:r>
              <a:rPr lang="es-CO" dirty="0"/>
              <a:t> Informar cuáles son los riesgos que presenta el material reconocido o identificado y las consecuencias potenciales asociadas. </a:t>
            </a:r>
          </a:p>
          <a:p>
            <a:pPr>
              <a:buFont typeface="Arial" pitchFamily="34" charset="0"/>
              <a:buChar char="•"/>
            </a:pPr>
            <a:r>
              <a:rPr lang="es-CO" dirty="0"/>
              <a:t> Ejecutar las acciones iníciales en el Nivel Advertencia, de acuerdo al Plan de Emergencia Local, incluyendo la seguridad y control del lugar y utilizando la Guía de Respuesta en Caso de Emergencia. </a:t>
            </a:r>
          </a:p>
          <a:p>
            <a:pPr>
              <a:buFont typeface="Arial" pitchFamily="34" charset="0"/>
              <a:buChar char="•"/>
            </a:pPr>
            <a:r>
              <a:rPr lang="es-CO" dirty="0"/>
              <a:t> Notificar a quien corresponda. </a:t>
            </a:r>
          </a:p>
          <a:p>
            <a:endParaRPr lang="es-CO" dirty="0"/>
          </a:p>
        </p:txBody>
      </p:sp>
      <p:sp>
        <p:nvSpPr>
          <p:cNvPr id="3" name="2 Rectángulo"/>
          <p:cNvSpPr/>
          <p:nvPr/>
        </p:nvSpPr>
        <p:spPr>
          <a:xfrm>
            <a:off x="662609" y="832182"/>
            <a:ext cx="9624627" cy="2462213"/>
          </a:xfrm>
          <a:prstGeom prst="rect">
            <a:avLst/>
          </a:prstGeom>
        </p:spPr>
        <p:txBody>
          <a:bodyPr wrap="square">
            <a:spAutoFit/>
          </a:bodyPr>
          <a:lstStyle/>
          <a:p>
            <a:pPr algn="ctr"/>
            <a:r>
              <a:rPr lang="es-CO" sz="2800" b="1" dirty="0"/>
              <a:t>Primer Nivel: Advertencia </a:t>
            </a:r>
          </a:p>
          <a:p>
            <a:pPr algn="ctr"/>
            <a:endParaRPr lang="es-CO" dirty="0"/>
          </a:p>
          <a:p>
            <a:pPr algn="ctr"/>
            <a:endParaRPr lang="es-CO" dirty="0"/>
          </a:p>
          <a:p>
            <a:pPr algn="ctr"/>
            <a:endParaRPr lang="es-CO" dirty="0"/>
          </a:p>
          <a:p>
            <a:pPr algn="ctr"/>
            <a:endParaRPr lang="es-CO" dirty="0"/>
          </a:p>
          <a:p>
            <a:pPr algn="just"/>
            <a:r>
              <a:rPr lang="es-CO" dirty="0"/>
              <a:t>Reconoce un incidente por materiales peligrosos, adopta medidas de protección personal y para terceros, asegura el área y solicita asistencia calificada. La capacitación y el entrenamiento en el nivel de Advertencia habilitan para:</a:t>
            </a:r>
          </a:p>
        </p:txBody>
      </p:sp>
      <p:pic>
        <p:nvPicPr>
          <p:cNvPr id="4" name="Imagen 3"/>
          <p:cNvPicPr>
            <a:picLocks noChangeAspect="1"/>
          </p:cNvPicPr>
          <p:nvPr/>
        </p:nvPicPr>
        <p:blipFill>
          <a:blip r:embed="rId2"/>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13298205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952596" y="285728"/>
            <a:ext cx="8286808" cy="4339650"/>
          </a:xfrm>
          <a:prstGeom prst="rect">
            <a:avLst/>
          </a:prstGeom>
        </p:spPr>
        <p:txBody>
          <a:bodyPr wrap="square">
            <a:spAutoFit/>
          </a:bodyPr>
          <a:lstStyle/>
          <a:p>
            <a:pPr algn="ctr"/>
            <a:r>
              <a:rPr lang="es-CO" sz="2800" b="1" dirty="0"/>
              <a:t>Segundo Nivel: Operacional </a:t>
            </a:r>
          </a:p>
          <a:p>
            <a:endParaRPr lang="es-CO" sz="2800" b="1" dirty="0"/>
          </a:p>
          <a:p>
            <a:endParaRPr lang="es-CO" sz="2800" b="1" dirty="0"/>
          </a:p>
          <a:p>
            <a:pPr algn="just"/>
            <a:r>
              <a:rPr lang="es-CO" sz="2400" dirty="0"/>
              <a:t>Evalúa el incidente por Mat-</a:t>
            </a:r>
            <a:r>
              <a:rPr lang="es-CO" sz="2400" dirty="0" err="1"/>
              <a:t>Pel</a:t>
            </a:r>
            <a:r>
              <a:rPr lang="es-CO" sz="2400" dirty="0"/>
              <a:t>, estima los riesgos del producto involucrado y su comportamiento. Prepara la respuesta inicial determinando la protección personal necesaria y los procedimientos a utilizar. Implementa la respuesta inicial estableciendo zonas de trabajo, iniciando las comunicaciones y los procedimientos de descontaminación de emergencia. </a:t>
            </a:r>
          </a:p>
          <a:p>
            <a:pPr algn="just"/>
            <a:r>
              <a:rPr lang="es-CO" sz="2400" dirty="0"/>
              <a:t>Su función primordial es proteger, tanto a las personas que se encuentran en las cercanías como al medio ambiente. </a:t>
            </a:r>
          </a:p>
        </p:txBody>
      </p:sp>
      <p:pic>
        <p:nvPicPr>
          <p:cNvPr id="3" name="Imagen 2"/>
          <p:cNvPicPr>
            <a:picLocks noChangeAspect="1"/>
          </p:cNvPicPr>
          <p:nvPr/>
        </p:nvPicPr>
        <p:blipFill>
          <a:blip r:embed="rId2"/>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33954450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024034" y="1028344"/>
            <a:ext cx="8001056" cy="4524315"/>
          </a:xfrm>
          <a:prstGeom prst="rect">
            <a:avLst/>
          </a:prstGeom>
        </p:spPr>
        <p:txBody>
          <a:bodyPr wrap="square">
            <a:spAutoFit/>
          </a:bodyPr>
          <a:lstStyle/>
          <a:p>
            <a:pPr algn="ctr"/>
            <a:r>
              <a:rPr lang="es-CO" sz="2400" b="1" dirty="0"/>
              <a:t>Tercer Nivel: Técnico en Materiales Peligrosos</a:t>
            </a:r>
          </a:p>
          <a:p>
            <a:pPr algn="ctr"/>
            <a:endParaRPr lang="es-CO" sz="2400" b="1" dirty="0"/>
          </a:p>
          <a:p>
            <a:r>
              <a:rPr lang="es-CO" sz="2400" dirty="0"/>
              <a:t>Responde al incidente con el fin de controlar la liberación de la sustancia </a:t>
            </a:r>
          </a:p>
          <a:p>
            <a:r>
              <a:rPr lang="es-CO" sz="2400" dirty="0"/>
              <a:t>o producto. Trabaja de manera ofensiva con la protección específica requerida. Hace mediciones instrumentales específicas. Delimita las zonas de aislamiento. Efectúa contención, cierre de válvulas y taponamiento. Su capacitación incluye el uso de los trajes protectores especiales y de aparatos de mediciones y de detección de contaminantes. Esta categoría corresponde al personal de equipos de control de incidentes con materiales peligrosos. </a:t>
            </a:r>
          </a:p>
        </p:txBody>
      </p:sp>
      <p:pic>
        <p:nvPicPr>
          <p:cNvPr id="3" name="Imagen 2"/>
          <p:cNvPicPr>
            <a:picLocks noChangeAspect="1"/>
          </p:cNvPicPr>
          <p:nvPr/>
        </p:nvPicPr>
        <p:blipFill>
          <a:blip r:embed="rId2"/>
          <a:stretch>
            <a:fillRect/>
          </a:stretch>
        </p:blipFill>
        <p:spPr>
          <a:xfrm>
            <a:off x="10668000" y="304800"/>
            <a:ext cx="1252976" cy="1054765"/>
          </a:xfrm>
          <a:prstGeom prst="rect">
            <a:avLst/>
          </a:prstGeom>
        </p:spPr>
      </p:pic>
      <p:pic>
        <p:nvPicPr>
          <p:cNvPr id="4" name="Imagen 3"/>
          <p:cNvPicPr>
            <a:picLocks noChangeAspect="1"/>
          </p:cNvPicPr>
          <p:nvPr/>
        </p:nvPicPr>
        <p:blipFill>
          <a:blip r:embed="rId2"/>
          <a:stretch>
            <a:fillRect/>
          </a:stretch>
        </p:blipFill>
        <p:spPr>
          <a:xfrm>
            <a:off x="10820400" y="457200"/>
            <a:ext cx="1252976" cy="1054765"/>
          </a:xfrm>
          <a:prstGeom prst="rect">
            <a:avLst/>
          </a:prstGeom>
        </p:spPr>
      </p:pic>
    </p:spTree>
    <p:extLst>
      <p:ext uri="{BB962C8B-B14F-4D97-AF65-F5344CB8AC3E}">
        <p14:creationId xmlns:p14="http://schemas.microsoft.com/office/powerpoint/2010/main" val="41343367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024034" y="889845"/>
            <a:ext cx="8286808" cy="4585871"/>
          </a:xfrm>
          <a:prstGeom prst="rect">
            <a:avLst/>
          </a:prstGeom>
        </p:spPr>
        <p:txBody>
          <a:bodyPr wrap="square">
            <a:spAutoFit/>
          </a:bodyPr>
          <a:lstStyle/>
          <a:p>
            <a:pPr algn="ctr"/>
            <a:r>
              <a:rPr lang="es-CO" sz="2400" b="1" dirty="0"/>
              <a:t>Cuarto Nivel: Comandante de Incidente por Materiales Peligrosos </a:t>
            </a:r>
          </a:p>
          <a:p>
            <a:pPr algn="ctr"/>
            <a:endParaRPr lang="es-CO" sz="2400" b="1" dirty="0"/>
          </a:p>
          <a:p>
            <a:pPr algn="just"/>
            <a:r>
              <a:rPr lang="es-CO" sz="2000" dirty="0"/>
              <a:t>Asume la responsabilidad de conducir a los técnicos en las operaciones específicas para controlar el incidente. Estima las consecuencias potenciales del incidente. Toma la decisión de las acciones a realizar y aprueba la protección a usar. Vela por la seguridad del personal a su cargo y de la operación en general. Si está presente o llega a la escena, es quien debe tomar el mando. </a:t>
            </a:r>
          </a:p>
          <a:p>
            <a:pPr algn="just"/>
            <a:r>
              <a:rPr lang="es-CO" sz="2000" dirty="0"/>
              <a:t>Debe contar con sólidos conocimientos del Nivel Advertencia y del Nivel Operacional (de planificación, organización y dirección). Además de una amplia experiencia en trabajo de campo. Son, generalmente, Jefes de Bomberos, Oficiales de Policía y Gerentes de Seguridad de Plantas Industriales. </a:t>
            </a:r>
          </a:p>
        </p:txBody>
      </p:sp>
      <p:pic>
        <p:nvPicPr>
          <p:cNvPr id="3" name="Imagen 2"/>
          <p:cNvPicPr>
            <a:picLocks noChangeAspect="1"/>
          </p:cNvPicPr>
          <p:nvPr/>
        </p:nvPicPr>
        <p:blipFill>
          <a:blip r:embed="rId2"/>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16323452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095472" y="834925"/>
            <a:ext cx="8358246" cy="2431435"/>
          </a:xfrm>
          <a:prstGeom prst="rect">
            <a:avLst/>
          </a:prstGeom>
        </p:spPr>
        <p:txBody>
          <a:bodyPr wrap="square">
            <a:spAutoFit/>
          </a:bodyPr>
          <a:lstStyle/>
          <a:p>
            <a:pPr algn="ctr"/>
            <a:r>
              <a:rPr lang="es-CO" sz="2400" b="1" dirty="0"/>
              <a:t>Existen cuatro posibilidades para el RECONOCIMIENTO de un material peligroso. </a:t>
            </a:r>
          </a:p>
          <a:p>
            <a:pPr algn="ctr"/>
            <a:endParaRPr lang="es-CO" sz="2400" b="1" dirty="0"/>
          </a:p>
          <a:p>
            <a:pPr marL="457200" indent="-457200" algn="just">
              <a:buFont typeface="+mj-lt"/>
              <a:buAutoNum type="arabicPeriod"/>
            </a:pPr>
            <a:r>
              <a:rPr lang="es-CO" sz="2000" dirty="0"/>
              <a:t>• Naturaleza del lugar del incidente. </a:t>
            </a:r>
          </a:p>
          <a:p>
            <a:pPr marL="457200" indent="-457200" algn="just">
              <a:buFont typeface="+mj-lt"/>
              <a:buAutoNum type="arabicPeriod"/>
            </a:pPr>
            <a:r>
              <a:rPr lang="es-CO" sz="2000" dirty="0"/>
              <a:t>• Forma y otras características del contenedor. </a:t>
            </a:r>
          </a:p>
          <a:p>
            <a:pPr marL="457200" indent="-457200" algn="just">
              <a:buFont typeface="+mj-lt"/>
              <a:buAutoNum type="arabicPeriod"/>
            </a:pPr>
            <a:r>
              <a:rPr lang="es-CO" sz="2000" dirty="0"/>
              <a:t>• Placas; Diamante (NFPA), Etiquetas y Marcas Corporativas. </a:t>
            </a:r>
          </a:p>
          <a:p>
            <a:pPr marL="457200" indent="-457200" algn="just">
              <a:buFont typeface="+mj-lt"/>
              <a:buAutoNum type="arabicPeriod"/>
            </a:pPr>
            <a:r>
              <a:rPr lang="es-CO" sz="2000" dirty="0"/>
              <a:t>• Características detectables por los sentidos. </a:t>
            </a:r>
          </a:p>
        </p:txBody>
      </p:sp>
      <p:pic>
        <p:nvPicPr>
          <p:cNvPr id="3074" name="Picture 2"/>
          <p:cNvPicPr>
            <a:picLocks noChangeAspect="1" noChangeArrowheads="1"/>
          </p:cNvPicPr>
          <p:nvPr/>
        </p:nvPicPr>
        <p:blipFill>
          <a:blip r:embed="rId2" cstate="print"/>
          <a:srcRect/>
          <a:stretch>
            <a:fillRect/>
          </a:stretch>
        </p:blipFill>
        <p:spPr bwMode="auto">
          <a:xfrm>
            <a:off x="5953124" y="3571876"/>
            <a:ext cx="4429156" cy="3000396"/>
          </a:xfrm>
          <a:prstGeom prst="rect">
            <a:avLst/>
          </a:prstGeom>
          <a:noFill/>
          <a:ln w="9525">
            <a:noFill/>
            <a:miter lim="800000"/>
            <a:headEnd/>
            <a:tailEnd/>
          </a:ln>
          <a:effectLst/>
        </p:spPr>
      </p:pic>
      <p:pic>
        <p:nvPicPr>
          <p:cNvPr id="4" name="Picture 3"/>
          <p:cNvPicPr>
            <a:picLocks noChangeArrowheads="1"/>
          </p:cNvPicPr>
          <p:nvPr/>
        </p:nvPicPr>
        <p:blipFill>
          <a:blip r:embed="rId3" cstate="print"/>
          <a:srcRect/>
          <a:stretch>
            <a:fillRect/>
          </a:stretch>
        </p:blipFill>
        <p:spPr bwMode="auto">
          <a:xfrm>
            <a:off x="2095472" y="4357694"/>
            <a:ext cx="3000396" cy="1087432"/>
          </a:xfrm>
          <a:prstGeom prst="rect">
            <a:avLst/>
          </a:prstGeom>
          <a:noFill/>
          <a:ln w="9525">
            <a:solidFill>
              <a:schemeClr val="tx2"/>
            </a:solidFill>
            <a:miter lim="800000"/>
            <a:headEnd/>
            <a:tailEnd/>
          </a:ln>
        </p:spPr>
      </p:pic>
      <p:pic>
        <p:nvPicPr>
          <p:cNvPr id="5" name="Imagen 4"/>
          <p:cNvPicPr>
            <a:picLocks noChangeAspect="1"/>
          </p:cNvPicPr>
          <p:nvPr/>
        </p:nvPicPr>
        <p:blipFill>
          <a:blip r:embed="rId4"/>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41988368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166910" y="500042"/>
            <a:ext cx="4572000" cy="369332"/>
          </a:xfrm>
          <a:prstGeom prst="rect">
            <a:avLst/>
          </a:prstGeom>
        </p:spPr>
        <p:txBody>
          <a:bodyPr>
            <a:spAutoFit/>
          </a:bodyPr>
          <a:lstStyle/>
          <a:p>
            <a:endParaRPr lang="es-CO" dirty="0"/>
          </a:p>
        </p:txBody>
      </p:sp>
      <p:sp>
        <p:nvSpPr>
          <p:cNvPr id="3" name="2 Rectángulo"/>
          <p:cNvSpPr/>
          <p:nvPr/>
        </p:nvSpPr>
        <p:spPr>
          <a:xfrm>
            <a:off x="2381224" y="1428737"/>
            <a:ext cx="7786742" cy="3539430"/>
          </a:xfrm>
          <a:prstGeom prst="rect">
            <a:avLst/>
          </a:prstGeom>
        </p:spPr>
        <p:txBody>
          <a:bodyPr wrap="square">
            <a:spAutoFit/>
          </a:bodyPr>
          <a:lstStyle/>
          <a:p>
            <a:pPr algn="just"/>
            <a:r>
              <a:rPr lang="es-CO" sz="2800" dirty="0"/>
              <a:t>El Diamante NFPA es un rótulo estandarizado que utiliza números y colores para </a:t>
            </a:r>
            <a:r>
              <a:rPr lang="es-CO" sz="2800" b="1" dirty="0"/>
              <a:t>advertir riesgos de un Material Peligroso en condiciones de incendio. </a:t>
            </a:r>
          </a:p>
          <a:p>
            <a:pPr algn="just"/>
            <a:endParaRPr lang="es-CO" sz="2800" b="1" dirty="0"/>
          </a:p>
          <a:p>
            <a:pPr algn="just"/>
            <a:r>
              <a:rPr lang="es-CO" sz="2800" dirty="0"/>
              <a:t>Debe ser utilizado únicamente en instalaciones fijas como fábricas, depósitos, bodegas y también en embalajes no voluminosos. No debe utilizarse en transportes. </a:t>
            </a:r>
          </a:p>
        </p:txBody>
      </p:sp>
      <p:sp>
        <p:nvSpPr>
          <p:cNvPr id="7" name="6 CuadroTexto"/>
          <p:cNvSpPr txBox="1"/>
          <p:nvPr/>
        </p:nvSpPr>
        <p:spPr>
          <a:xfrm>
            <a:off x="1952596" y="571481"/>
            <a:ext cx="8286808" cy="646331"/>
          </a:xfrm>
          <a:prstGeom prst="rect">
            <a:avLst/>
          </a:prstGeom>
          <a:noFill/>
        </p:spPr>
        <p:txBody>
          <a:bodyPr wrap="square" rtlCol="0">
            <a:spAutoFit/>
          </a:bodyPr>
          <a:lstStyle/>
          <a:p>
            <a:pPr algn="ctr"/>
            <a:r>
              <a:rPr lang="es-CO" sz="3600" b="1" dirty="0"/>
              <a:t>Rotulo, pictograma de la NFPA 704 </a:t>
            </a:r>
          </a:p>
        </p:txBody>
      </p:sp>
      <p:pic>
        <p:nvPicPr>
          <p:cNvPr id="5" name="Imagen 4"/>
          <p:cNvPicPr>
            <a:picLocks noChangeAspect="1"/>
          </p:cNvPicPr>
          <p:nvPr/>
        </p:nvPicPr>
        <p:blipFill>
          <a:blip r:embed="rId2"/>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25522166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l="1869" t="4054" b="13513"/>
          <a:stretch>
            <a:fillRect/>
          </a:stretch>
        </p:blipFill>
        <p:spPr bwMode="auto">
          <a:xfrm>
            <a:off x="2452662" y="785794"/>
            <a:ext cx="7500990" cy="4357718"/>
          </a:xfrm>
          <a:prstGeom prst="rect">
            <a:avLst/>
          </a:prstGeom>
          <a:noFill/>
          <a:ln w="9525">
            <a:noFill/>
            <a:miter lim="800000"/>
            <a:headEnd/>
            <a:tailEnd/>
          </a:ln>
          <a:effectLst/>
        </p:spPr>
      </p:pic>
      <p:pic>
        <p:nvPicPr>
          <p:cNvPr id="3" name="Imagen 2"/>
          <p:cNvPicPr>
            <a:picLocks noChangeAspect="1"/>
          </p:cNvPicPr>
          <p:nvPr/>
        </p:nvPicPr>
        <p:blipFill>
          <a:blip r:embed="rId3"/>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22518397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809720" y="785795"/>
            <a:ext cx="8858280" cy="1692771"/>
          </a:xfrm>
          <a:prstGeom prst="rect">
            <a:avLst/>
          </a:prstGeom>
        </p:spPr>
        <p:txBody>
          <a:bodyPr wrap="square">
            <a:spAutoFit/>
          </a:bodyPr>
          <a:lstStyle/>
          <a:p>
            <a:pPr algn="ctr"/>
            <a:r>
              <a:rPr lang="es-CO" sz="3200" b="1" dirty="0"/>
              <a:t>Identificación por Número ONU </a:t>
            </a:r>
          </a:p>
          <a:p>
            <a:pPr algn="ctr"/>
            <a:endParaRPr lang="es-CO" sz="1200" b="1" dirty="0"/>
          </a:p>
          <a:p>
            <a:pPr algn="just"/>
            <a:r>
              <a:rPr lang="es-CO" sz="2000" dirty="0"/>
              <a:t>La Organización de las Naciones Unidas, con base en los riesgos, elaboró una lista de los nombres con los que deben ser transportados los materiales peligrosos, asignándoles un número.  MERCOSUR</a:t>
            </a:r>
          </a:p>
        </p:txBody>
      </p:sp>
      <p:pic>
        <p:nvPicPr>
          <p:cNvPr id="5122" name="Picture 2"/>
          <p:cNvPicPr>
            <a:picLocks noChangeAspect="1" noChangeArrowheads="1"/>
          </p:cNvPicPr>
          <p:nvPr/>
        </p:nvPicPr>
        <p:blipFill>
          <a:blip r:embed="rId2" cstate="print"/>
          <a:srcRect/>
          <a:stretch>
            <a:fillRect/>
          </a:stretch>
        </p:blipFill>
        <p:spPr bwMode="auto">
          <a:xfrm>
            <a:off x="2024034" y="2714621"/>
            <a:ext cx="8143932" cy="2857519"/>
          </a:xfrm>
          <a:prstGeom prst="rect">
            <a:avLst/>
          </a:prstGeom>
          <a:noFill/>
          <a:ln w="9525">
            <a:noFill/>
            <a:miter lim="800000"/>
            <a:headEnd/>
            <a:tailEnd/>
          </a:ln>
          <a:effectLst/>
        </p:spPr>
      </p:pic>
      <p:pic>
        <p:nvPicPr>
          <p:cNvPr id="4" name="Imagen 3"/>
          <p:cNvPicPr>
            <a:picLocks noChangeAspect="1"/>
          </p:cNvPicPr>
          <p:nvPr/>
        </p:nvPicPr>
        <p:blipFill>
          <a:blip r:embed="rId3"/>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36103626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2024034" y="4286256"/>
            <a:ext cx="8215370" cy="1938992"/>
          </a:xfrm>
          <a:prstGeom prst="rect">
            <a:avLst/>
          </a:prstGeom>
        </p:spPr>
        <p:txBody>
          <a:bodyPr wrap="square">
            <a:spAutoFit/>
          </a:bodyPr>
          <a:lstStyle/>
          <a:p>
            <a:pPr algn="just"/>
            <a:r>
              <a:rPr lang="es-CO" sz="2400" b="1" dirty="0"/>
              <a:t>La Hoja de Seguridad </a:t>
            </a:r>
            <a:r>
              <a:rPr lang="es-CO" sz="2400" dirty="0"/>
              <a:t>o su término inglés Material Safety Data </a:t>
            </a:r>
            <a:r>
              <a:rPr lang="es-CO" sz="2400" dirty="0" err="1"/>
              <a:t>Sheet</a:t>
            </a:r>
            <a:r>
              <a:rPr lang="es-CO" sz="2400" dirty="0"/>
              <a:t> (MSDS) es un documento diseñado para proveer información, tanto a los trabajadores como al personal de emergencia, sobre los procedimientos correctos para manejar o trabajar con determinada sustancia. </a:t>
            </a:r>
          </a:p>
        </p:txBody>
      </p:sp>
      <p:sp>
        <p:nvSpPr>
          <p:cNvPr id="4" name="3 Rectángulo"/>
          <p:cNvSpPr/>
          <p:nvPr/>
        </p:nvSpPr>
        <p:spPr>
          <a:xfrm>
            <a:off x="1952596" y="428604"/>
            <a:ext cx="8429684" cy="3600986"/>
          </a:xfrm>
          <a:prstGeom prst="rect">
            <a:avLst/>
          </a:prstGeom>
        </p:spPr>
        <p:txBody>
          <a:bodyPr wrap="square">
            <a:spAutoFit/>
          </a:bodyPr>
          <a:lstStyle/>
          <a:p>
            <a:pPr algn="ctr"/>
            <a:r>
              <a:rPr lang="es-CO" sz="2400" b="1" dirty="0"/>
              <a:t>Números de identificación de Riesgos</a:t>
            </a:r>
          </a:p>
          <a:p>
            <a:pPr algn="ctr"/>
            <a:r>
              <a:rPr lang="es-CO" sz="2400" b="1" dirty="0"/>
              <a:t> 	</a:t>
            </a:r>
          </a:p>
          <a:p>
            <a:r>
              <a:rPr lang="es-CO" sz="2000" dirty="0"/>
              <a:t>2 Emisión de gases </a:t>
            </a:r>
          </a:p>
          <a:p>
            <a:r>
              <a:rPr lang="es-CO" sz="2000" dirty="0"/>
              <a:t>3 Inflamabilidad de líquidos </a:t>
            </a:r>
          </a:p>
          <a:p>
            <a:r>
              <a:rPr lang="es-CO" sz="2000" dirty="0"/>
              <a:t>4 Inflamabilidad de sólidos </a:t>
            </a:r>
          </a:p>
          <a:p>
            <a:r>
              <a:rPr lang="es-CO" sz="2000" dirty="0"/>
              <a:t>5 Efecto Oxidante </a:t>
            </a:r>
          </a:p>
          <a:p>
            <a:r>
              <a:rPr lang="es-CO" sz="2000" dirty="0"/>
              <a:t>6 Toxicidad o riesgo de infección </a:t>
            </a:r>
          </a:p>
          <a:p>
            <a:r>
              <a:rPr lang="es-CO" sz="2000" dirty="0"/>
              <a:t>7 Radiactividad </a:t>
            </a:r>
          </a:p>
          <a:p>
            <a:r>
              <a:rPr lang="es-CO" sz="2000" dirty="0"/>
              <a:t>8Corrosividad 	</a:t>
            </a:r>
          </a:p>
          <a:p>
            <a:r>
              <a:rPr lang="es-CO" sz="2000" dirty="0"/>
              <a:t>9 Reacción violenta espontánea </a:t>
            </a:r>
          </a:p>
          <a:p>
            <a:r>
              <a:rPr lang="es-CO" sz="2000" dirty="0"/>
              <a:t>X No utilizar agua 	</a:t>
            </a:r>
          </a:p>
        </p:txBody>
      </p:sp>
      <p:pic>
        <p:nvPicPr>
          <p:cNvPr id="10243" name="Picture 3" descr="C:\Program Files\Microsoft Office\MEDIA\CAGCAT10\j0286034.wmf"/>
          <p:cNvPicPr>
            <a:picLocks noChangeAspect="1" noChangeArrowheads="1"/>
          </p:cNvPicPr>
          <p:nvPr/>
        </p:nvPicPr>
        <p:blipFill>
          <a:blip r:embed="rId2"/>
          <a:srcRect/>
          <a:stretch>
            <a:fillRect/>
          </a:stretch>
        </p:blipFill>
        <p:spPr bwMode="auto">
          <a:xfrm>
            <a:off x="7596198" y="928670"/>
            <a:ext cx="2143140" cy="2857520"/>
          </a:xfrm>
          <a:prstGeom prst="rect">
            <a:avLst/>
          </a:prstGeom>
          <a:noFill/>
        </p:spPr>
      </p:pic>
      <p:pic>
        <p:nvPicPr>
          <p:cNvPr id="5" name="Imagen 4"/>
          <p:cNvPicPr>
            <a:picLocks noChangeAspect="1"/>
          </p:cNvPicPr>
          <p:nvPr/>
        </p:nvPicPr>
        <p:blipFill>
          <a:blip r:embed="rId3"/>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5745805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952596" y="500042"/>
            <a:ext cx="8358246" cy="6063198"/>
          </a:xfrm>
          <a:prstGeom prst="rect">
            <a:avLst/>
          </a:prstGeom>
        </p:spPr>
        <p:txBody>
          <a:bodyPr wrap="square">
            <a:spAutoFit/>
          </a:bodyPr>
          <a:lstStyle/>
          <a:p>
            <a:pPr algn="ctr"/>
            <a:r>
              <a:rPr lang="es-CO" sz="2400" b="1" dirty="0"/>
              <a:t>Al llegar a la escena</a:t>
            </a:r>
          </a:p>
          <a:p>
            <a:pPr algn="ctr"/>
            <a:r>
              <a:rPr lang="es-CO" sz="2400" b="1" dirty="0"/>
              <a:t> </a:t>
            </a:r>
          </a:p>
          <a:p>
            <a:pPr algn="just">
              <a:buFont typeface="Arial" pitchFamily="34" charset="0"/>
              <a:buChar char="•"/>
            </a:pPr>
            <a:r>
              <a:rPr lang="es-CO" sz="2000" dirty="0"/>
              <a:t> La persona se aproximará, siempre con el viento a sus espaldas, a una distancia no menor de 100 a 150 metros del punto donde está el material peligroso; si sospecha de un explosivo se alejará a 300 metros; si hay desnivel de terreno, se ubicará en un área más elevada y si hay un curso de agua, aguas arriba.</a:t>
            </a:r>
          </a:p>
          <a:p>
            <a:pPr algn="just"/>
            <a:r>
              <a:rPr lang="es-CO" sz="2000" dirty="0"/>
              <a:t> </a:t>
            </a:r>
          </a:p>
          <a:p>
            <a:pPr algn="just">
              <a:buFont typeface="Arial" pitchFamily="34" charset="0"/>
              <a:buChar char="•"/>
            </a:pPr>
            <a:r>
              <a:rPr lang="es-CO" sz="2000" dirty="0"/>
              <a:t>Establecerá un perímetro inicial de seguridad para velar por todas las personas que estén próximas a la escena. Evitará el movimiento de personas contra el viento o aguas arriba. Impedirá la entrada al área contaminada. </a:t>
            </a:r>
          </a:p>
          <a:p>
            <a:pPr algn="just"/>
            <a:endParaRPr lang="es-CO" sz="2000" dirty="0"/>
          </a:p>
          <a:p>
            <a:pPr algn="just">
              <a:buFont typeface="Arial" pitchFamily="34" charset="0"/>
              <a:buChar char="•"/>
            </a:pPr>
            <a:r>
              <a:rPr lang="es-CO" sz="2000" dirty="0"/>
              <a:t> Observará e informará a quien corresponda la existencia de señales, nombres (deletrearlos), número ONU (dígito por dígito), ya sea por figurar a la vista o por tener acceso a documentos de transporte o embarque o a la hoja de seguridad (MSDS); además, describirá formas de los contenedores o instalaciones y cualquier otra circunstancia que pueda indicar la presencia de Mat-</a:t>
            </a:r>
            <a:r>
              <a:rPr lang="es-CO" sz="2000" dirty="0" err="1"/>
              <a:t>Pel</a:t>
            </a:r>
            <a:r>
              <a:rPr lang="es-CO" sz="2000" dirty="0"/>
              <a:t>. </a:t>
            </a:r>
          </a:p>
          <a:p>
            <a:pPr algn="just"/>
            <a:endParaRPr lang="es-CO" sz="2000" dirty="0"/>
          </a:p>
        </p:txBody>
      </p:sp>
      <p:pic>
        <p:nvPicPr>
          <p:cNvPr id="3" name="Imagen 2"/>
          <p:cNvPicPr>
            <a:picLocks noChangeAspect="1"/>
          </p:cNvPicPr>
          <p:nvPr/>
        </p:nvPicPr>
        <p:blipFill>
          <a:blip r:embed="rId2"/>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14097699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738282" y="357167"/>
            <a:ext cx="8643998" cy="4893647"/>
          </a:xfrm>
          <a:prstGeom prst="rect">
            <a:avLst/>
          </a:prstGeom>
        </p:spPr>
        <p:txBody>
          <a:bodyPr wrap="square">
            <a:spAutoFit/>
          </a:bodyPr>
          <a:lstStyle/>
          <a:p>
            <a:pPr algn="ctr"/>
            <a:r>
              <a:rPr lang="es-CO" sz="2400" b="1" dirty="0"/>
              <a:t>Observará e informará: </a:t>
            </a:r>
          </a:p>
          <a:p>
            <a:r>
              <a:rPr lang="es-CO" sz="2400" dirty="0"/>
              <a:t>- ¿Hay un fuego, un derrame o una fuga? </a:t>
            </a:r>
          </a:p>
          <a:p>
            <a:r>
              <a:rPr lang="es-CO" sz="2400" dirty="0"/>
              <a:t>- ¿Cuáles son las condiciones del clima? </a:t>
            </a:r>
          </a:p>
          <a:p>
            <a:r>
              <a:rPr lang="es-CO" sz="2400" dirty="0"/>
              <a:t>- ¿Cómo es el terreno? </a:t>
            </a:r>
          </a:p>
          <a:p>
            <a:r>
              <a:rPr lang="es-CO" sz="2400" dirty="0"/>
              <a:t>- ¿Quién/qué está/estará en riesgo –población, bienes, ambiente-? </a:t>
            </a:r>
          </a:p>
          <a:p>
            <a:r>
              <a:rPr lang="es-CO" sz="2400" dirty="0"/>
              <a:t>- ¿Qué acciones deberán tomarse: es necesaria una evacuación? </a:t>
            </a:r>
          </a:p>
          <a:p>
            <a:r>
              <a:rPr lang="es-CO" sz="2400" dirty="0"/>
              <a:t>- ¿Qué recursos se necesitan (humanos y equipos) y cuáles están disponibles de inmediato? </a:t>
            </a:r>
          </a:p>
          <a:p>
            <a:r>
              <a:rPr lang="es-CO" sz="2400" dirty="0"/>
              <a:t>- ¿Qué se puede hacer inmediatamente sin poner en riesgo la vida? </a:t>
            </a:r>
          </a:p>
          <a:p>
            <a:r>
              <a:rPr lang="es-CO" sz="2400" dirty="0"/>
              <a:t> Notificará de inmediato a las autoridades, instituciones y grupos especializados competentes. </a:t>
            </a:r>
          </a:p>
          <a:p>
            <a:r>
              <a:rPr lang="es-CO" sz="2400" dirty="0"/>
              <a:t> Establecerá una organización para operar en el lugar (ver Nociones de Sistema de Comando de Incidentes). </a:t>
            </a:r>
          </a:p>
        </p:txBody>
      </p:sp>
      <p:pic>
        <p:nvPicPr>
          <p:cNvPr id="3" name="Imagen 2"/>
          <p:cNvPicPr>
            <a:picLocks noChangeAspect="1"/>
          </p:cNvPicPr>
          <p:nvPr/>
        </p:nvPicPr>
        <p:blipFill>
          <a:blip r:embed="rId2"/>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31107194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t="4930" b="8178"/>
          <a:stretch>
            <a:fillRect/>
          </a:stretch>
        </p:blipFill>
        <p:spPr bwMode="auto">
          <a:xfrm>
            <a:off x="2452662" y="0"/>
            <a:ext cx="7286676" cy="6858000"/>
          </a:xfrm>
          <a:prstGeom prst="rect">
            <a:avLst/>
          </a:prstGeom>
          <a:noFill/>
          <a:ln w="9525">
            <a:noFill/>
            <a:miter lim="800000"/>
            <a:headEnd/>
            <a:tailEnd/>
          </a:ln>
          <a:effectLst/>
        </p:spPr>
      </p:pic>
      <p:pic>
        <p:nvPicPr>
          <p:cNvPr id="3" name="Imagen 2"/>
          <p:cNvPicPr>
            <a:picLocks noChangeAspect="1"/>
          </p:cNvPicPr>
          <p:nvPr/>
        </p:nvPicPr>
        <p:blipFill>
          <a:blip r:embed="rId3"/>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36038844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2238348" y="0"/>
            <a:ext cx="8072494" cy="6858000"/>
          </a:xfrm>
          <a:prstGeom prst="rect">
            <a:avLst/>
          </a:prstGeom>
          <a:noFill/>
          <a:ln w="9525">
            <a:noFill/>
            <a:miter lim="800000"/>
            <a:headEnd/>
            <a:tailEnd/>
          </a:ln>
          <a:effectLst/>
        </p:spPr>
      </p:pic>
      <p:pic>
        <p:nvPicPr>
          <p:cNvPr id="3" name="Imagen 2"/>
          <p:cNvPicPr>
            <a:picLocks noChangeAspect="1"/>
          </p:cNvPicPr>
          <p:nvPr/>
        </p:nvPicPr>
        <p:blipFill>
          <a:blip r:embed="rId3"/>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2147568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2095472" y="1"/>
            <a:ext cx="8572528" cy="6791325"/>
          </a:xfrm>
          <a:prstGeom prst="rect">
            <a:avLst/>
          </a:prstGeom>
          <a:noFill/>
          <a:ln w="9525">
            <a:noFill/>
            <a:miter lim="800000"/>
            <a:headEnd/>
            <a:tailEnd/>
          </a:ln>
          <a:effectLst/>
        </p:spPr>
      </p:pic>
      <p:pic>
        <p:nvPicPr>
          <p:cNvPr id="3" name="Imagen 2"/>
          <p:cNvPicPr>
            <a:picLocks noChangeAspect="1"/>
          </p:cNvPicPr>
          <p:nvPr/>
        </p:nvPicPr>
        <p:blipFill>
          <a:blip r:embed="rId3"/>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12827368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srcRect/>
          <a:stretch>
            <a:fillRect/>
          </a:stretch>
        </p:blipFill>
        <p:spPr bwMode="auto">
          <a:xfrm>
            <a:off x="1524000" y="0"/>
            <a:ext cx="9144000" cy="6858000"/>
          </a:xfrm>
          <a:prstGeom prst="rect">
            <a:avLst/>
          </a:prstGeom>
          <a:noFill/>
          <a:ln w="9525">
            <a:noFill/>
            <a:miter lim="800000"/>
            <a:headEnd/>
            <a:tailEnd/>
          </a:ln>
          <a:effectLst/>
        </p:spPr>
      </p:pic>
      <p:pic>
        <p:nvPicPr>
          <p:cNvPr id="3" name="Imagen 2"/>
          <p:cNvPicPr>
            <a:picLocks noChangeAspect="1"/>
          </p:cNvPicPr>
          <p:nvPr/>
        </p:nvPicPr>
        <p:blipFill>
          <a:blip r:embed="rId3"/>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24393902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srcRect/>
          <a:stretch>
            <a:fillRect/>
          </a:stretch>
        </p:blipFill>
        <p:spPr bwMode="auto">
          <a:xfrm>
            <a:off x="1524001" y="0"/>
            <a:ext cx="9143999" cy="6858000"/>
          </a:xfrm>
          <a:prstGeom prst="rect">
            <a:avLst/>
          </a:prstGeom>
          <a:noFill/>
          <a:ln w="9525">
            <a:noFill/>
            <a:miter lim="800000"/>
            <a:headEnd/>
            <a:tailEnd/>
          </a:ln>
          <a:effectLst/>
        </p:spPr>
      </p:pic>
      <p:pic>
        <p:nvPicPr>
          <p:cNvPr id="3" name="Imagen 2"/>
          <p:cNvPicPr>
            <a:picLocks noChangeAspect="1"/>
          </p:cNvPicPr>
          <p:nvPr/>
        </p:nvPicPr>
        <p:blipFill>
          <a:blip r:embed="rId3"/>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33700544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srcRect l="3906" t="7533" r="3906" b="4232"/>
          <a:stretch>
            <a:fillRect/>
          </a:stretch>
        </p:blipFill>
        <p:spPr bwMode="auto">
          <a:xfrm>
            <a:off x="1524000" y="0"/>
            <a:ext cx="9144000" cy="6858000"/>
          </a:xfrm>
          <a:prstGeom prst="rect">
            <a:avLst/>
          </a:prstGeom>
          <a:noFill/>
          <a:ln w="9525">
            <a:noFill/>
            <a:miter lim="800000"/>
            <a:headEnd/>
            <a:tailEnd/>
          </a:ln>
          <a:effectLst/>
        </p:spPr>
      </p:pic>
      <p:pic>
        <p:nvPicPr>
          <p:cNvPr id="3" name="Imagen 2"/>
          <p:cNvPicPr>
            <a:picLocks noChangeAspect="1"/>
          </p:cNvPicPr>
          <p:nvPr/>
        </p:nvPicPr>
        <p:blipFill>
          <a:blip r:embed="rId3"/>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18138060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srcRect/>
          <a:stretch>
            <a:fillRect/>
          </a:stretch>
        </p:blipFill>
        <p:spPr bwMode="auto">
          <a:xfrm>
            <a:off x="1524001" y="0"/>
            <a:ext cx="9143999" cy="6858000"/>
          </a:xfrm>
          <a:prstGeom prst="rect">
            <a:avLst/>
          </a:prstGeom>
          <a:noFill/>
          <a:ln w="9525">
            <a:noFill/>
            <a:miter lim="800000"/>
            <a:headEnd/>
            <a:tailEnd/>
          </a:ln>
          <a:effectLst/>
        </p:spPr>
      </p:pic>
      <p:pic>
        <p:nvPicPr>
          <p:cNvPr id="3" name="Imagen 2"/>
          <p:cNvPicPr>
            <a:picLocks noChangeAspect="1"/>
          </p:cNvPicPr>
          <p:nvPr/>
        </p:nvPicPr>
        <p:blipFill>
          <a:blip r:embed="rId3"/>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16181770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srcRect/>
          <a:stretch>
            <a:fillRect/>
          </a:stretch>
        </p:blipFill>
        <p:spPr bwMode="auto">
          <a:xfrm>
            <a:off x="1524001" y="0"/>
            <a:ext cx="9143999" cy="6858000"/>
          </a:xfrm>
          <a:prstGeom prst="rect">
            <a:avLst/>
          </a:prstGeom>
          <a:noFill/>
          <a:ln w="9525">
            <a:noFill/>
            <a:miter lim="800000"/>
            <a:headEnd/>
            <a:tailEnd/>
          </a:ln>
          <a:effectLst/>
        </p:spPr>
      </p:pic>
      <p:pic>
        <p:nvPicPr>
          <p:cNvPr id="3" name="Imagen 2"/>
          <p:cNvPicPr>
            <a:picLocks noChangeAspect="1"/>
          </p:cNvPicPr>
          <p:nvPr/>
        </p:nvPicPr>
        <p:blipFill>
          <a:blip r:embed="rId3"/>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31716093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srcRect/>
          <a:stretch>
            <a:fillRect/>
          </a:stretch>
        </p:blipFill>
        <p:spPr bwMode="auto">
          <a:xfrm>
            <a:off x="1524001" y="17450"/>
            <a:ext cx="9143999" cy="6840550"/>
          </a:xfrm>
          <a:prstGeom prst="rect">
            <a:avLst/>
          </a:prstGeom>
          <a:noFill/>
          <a:ln w="9525">
            <a:noFill/>
            <a:miter lim="800000"/>
            <a:headEnd/>
            <a:tailEnd/>
          </a:ln>
          <a:effectLst/>
        </p:spPr>
      </p:pic>
      <p:pic>
        <p:nvPicPr>
          <p:cNvPr id="3" name="Imagen 2"/>
          <p:cNvPicPr>
            <a:picLocks noChangeAspect="1"/>
          </p:cNvPicPr>
          <p:nvPr/>
        </p:nvPicPr>
        <p:blipFill>
          <a:blip r:embed="rId3"/>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42669922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cstate="print"/>
          <a:srcRect/>
          <a:stretch>
            <a:fillRect/>
          </a:stretch>
        </p:blipFill>
        <p:spPr bwMode="auto">
          <a:xfrm>
            <a:off x="1524000" y="0"/>
            <a:ext cx="9144000" cy="6858000"/>
          </a:xfrm>
          <a:prstGeom prst="rect">
            <a:avLst/>
          </a:prstGeom>
          <a:noFill/>
          <a:ln w="9525">
            <a:noFill/>
            <a:miter lim="800000"/>
            <a:headEnd/>
            <a:tailEnd/>
          </a:ln>
          <a:effectLst/>
        </p:spPr>
      </p:pic>
      <p:pic>
        <p:nvPicPr>
          <p:cNvPr id="3" name="Imagen 2"/>
          <p:cNvPicPr>
            <a:picLocks noChangeAspect="1"/>
          </p:cNvPicPr>
          <p:nvPr/>
        </p:nvPicPr>
        <p:blipFill>
          <a:blip r:embed="rId3"/>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20576854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cstate="print"/>
          <a:srcRect/>
          <a:stretch>
            <a:fillRect/>
          </a:stretch>
        </p:blipFill>
        <p:spPr bwMode="auto">
          <a:xfrm>
            <a:off x="1524001" y="0"/>
            <a:ext cx="9143999" cy="6858000"/>
          </a:xfrm>
          <a:prstGeom prst="rect">
            <a:avLst/>
          </a:prstGeom>
          <a:noFill/>
          <a:ln w="9525">
            <a:noFill/>
            <a:miter lim="800000"/>
            <a:headEnd/>
            <a:tailEnd/>
          </a:ln>
          <a:effectLst/>
        </p:spPr>
      </p:pic>
      <p:pic>
        <p:nvPicPr>
          <p:cNvPr id="3" name="Imagen 2"/>
          <p:cNvPicPr>
            <a:picLocks noChangeAspect="1"/>
          </p:cNvPicPr>
          <p:nvPr/>
        </p:nvPicPr>
        <p:blipFill>
          <a:blip r:embed="rId3"/>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342993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cstate="print"/>
          <a:srcRect/>
          <a:stretch>
            <a:fillRect/>
          </a:stretch>
        </p:blipFill>
        <p:spPr bwMode="auto">
          <a:xfrm>
            <a:off x="1166778" y="0"/>
            <a:ext cx="9144000" cy="6858000"/>
          </a:xfrm>
          <a:prstGeom prst="rect">
            <a:avLst/>
          </a:prstGeom>
          <a:noFill/>
          <a:ln w="9525">
            <a:noFill/>
            <a:miter lim="800000"/>
            <a:headEnd/>
            <a:tailEnd/>
          </a:ln>
          <a:effectLst/>
        </p:spPr>
      </p:pic>
      <p:pic>
        <p:nvPicPr>
          <p:cNvPr id="3" name="Imagen 2"/>
          <p:cNvPicPr>
            <a:picLocks noChangeAspect="1"/>
          </p:cNvPicPr>
          <p:nvPr/>
        </p:nvPicPr>
        <p:blipFill>
          <a:blip r:embed="rId3"/>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13317100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p:cNvPicPr>
            <a:picLocks noChangeAspect="1" noChangeArrowheads="1"/>
          </p:cNvPicPr>
          <p:nvPr/>
        </p:nvPicPr>
        <p:blipFill>
          <a:blip r:embed="rId2"/>
          <a:srcRect/>
          <a:stretch>
            <a:fillRect/>
          </a:stretch>
        </p:blipFill>
        <p:spPr bwMode="auto">
          <a:xfrm>
            <a:off x="1208314" y="304800"/>
            <a:ext cx="9144000" cy="5943600"/>
          </a:xfrm>
          <a:prstGeom prst="rect">
            <a:avLst/>
          </a:prstGeom>
          <a:noFill/>
        </p:spPr>
      </p:pic>
      <p:pic>
        <p:nvPicPr>
          <p:cNvPr id="3" name="Imagen 2"/>
          <p:cNvPicPr>
            <a:picLocks noChangeAspect="1"/>
          </p:cNvPicPr>
          <p:nvPr/>
        </p:nvPicPr>
        <p:blipFill>
          <a:blip r:embed="rId3"/>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32372857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p:cNvPicPr>
            <a:picLocks noChangeAspect="1" noChangeArrowheads="1"/>
          </p:cNvPicPr>
          <p:nvPr/>
        </p:nvPicPr>
        <p:blipFill>
          <a:blip r:embed="rId2"/>
          <a:srcRect/>
          <a:stretch>
            <a:fillRect/>
          </a:stretch>
        </p:blipFill>
        <p:spPr bwMode="auto">
          <a:xfrm>
            <a:off x="239486" y="0"/>
            <a:ext cx="9144000" cy="6215743"/>
          </a:xfrm>
          <a:prstGeom prst="rect">
            <a:avLst/>
          </a:prstGeom>
          <a:noFill/>
        </p:spPr>
      </p:pic>
      <p:pic>
        <p:nvPicPr>
          <p:cNvPr id="3" name="Imagen 2"/>
          <p:cNvPicPr>
            <a:picLocks noChangeAspect="1"/>
          </p:cNvPicPr>
          <p:nvPr/>
        </p:nvPicPr>
        <p:blipFill>
          <a:blip r:embed="rId3"/>
          <a:stretch>
            <a:fillRect/>
          </a:stretch>
        </p:blipFill>
        <p:spPr>
          <a:xfrm>
            <a:off x="10668000" y="304800"/>
            <a:ext cx="1252976" cy="1054765"/>
          </a:xfrm>
          <a:prstGeom prst="rect">
            <a:avLst/>
          </a:prstGeom>
        </p:spPr>
      </p:pic>
    </p:spTree>
    <p:extLst>
      <p:ext uri="{BB962C8B-B14F-4D97-AF65-F5344CB8AC3E}">
        <p14:creationId xmlns:p14="http://schemas.microsoft.com/office/powerpoint/2010/main" val="12572086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03517" y="2850243"/>
            <a:ext cx="9144000" cy="1157514"/>
          </a:xfrm>
        </p:spPr>
        <p:txBody>
          <a:bodyPr>
            <a:normAutofit fontScale="90000"/>
          </a:bodyPr>
          <a:lstStyle/>
          <a:p>
            <a:pPr algn="ctr"/>
            <a:r>
              <a:rPr lang="es-CO" dirty="0"/>
              <a:t>GRACIAS POR SU ATENCION </a:t>
            </a:r>
          </a:p>
        </p:txBody>
      </p:sp>
      <p:pic>
        <p:nvPicPr>
          <p:cNvPr id="4" name="Imagen 3"/>
          <p:cNvPicPr>
            <a:picLocks noChangeAspect="1"/>
          </p:cNvPicPr>
          <p:nvPr/>
        </p:nvPicPr>
        <p:blipFill>
          <a:blip r:embed="rId2"/>
          <a:stretch>
            <a:fillRect/>
          </a:stretch>
        </p:blipFill>
        <p:spPr>
          <a:xfrm>
            <a:off x="8456897" y="2156792"/>
            <a:ext cx="3244571" cy="2544416"/>
          </a:xfrm>
          <a:prstGeom prst="rect">
            <a:avLst/>
          </a:prstGeom>
        </p:spPr>
      </p:pic>
    </p:spTree>
    <p:extLst>
      <p:ext uri="{BB962C8B-B14F-4D97-AF65-F5344CB8AC3E}">
        <p14:creationId xmlns:p14="http://schemas.microsoft.com/office/powerpoint/2010/main" val="448014420"/>
      </p:ext>
    </p:extLst>
  </p:cSld>
  <p:clrMapOvr>
    <a:masterClrMapping/>
  </p:clrMapOvr>
</p:sld>
</file>

<file path=ppt/theme/theme1.xml><?xml version="1.0" encoding="utf-8"?>
<a:theme xmlns:a="http://schemas.openxmlformats.org/drawingml/2006/main" name="Estela de condensación">
  <a:themeElements>
    <a:clrScheme name="Estela de condensación">
      <a:dk1>
        <a:sysClr val="windowText" lastClr="000000"/>
      </a:dk1>
      <a:lt1>
        <a:sysClr val="window" lastClr="FFFFFF"/>
      </a:lt1>
      <a:dk2>
        <a:srgbClr val="454545"/>
      </a:dk2>
      <a:lt2>
        <a:srgbClr val="DADADA"/>
      </a:lt2>
      <a:accent1>
        <a:srgbClr val="E5224E"/>
      </a:accent1>
      <a:accent2>
        <a:srgbClr val="9D074E"/>
      </a:accent2>
      <a:accent3>
        <a:srgbClr val="7F2294"/>
      </a:accent3>
      <a:accent4>
        <a:srgbClr val="8D65EA"/>
      </a:accent4>
      <a:accent5>
        <a:srgbClr val="588FE2"/>
      </a:accent5>
      <a:accent6>
        <a:srgbClr val="127CA4"/>
      </a:accent6>
      <a:hlink>
        <a:srgbClr val="FB4AB6"/>
      </a:hlink>
      <a:folHlink>
        <a:srgbClr val="F98FE9"/>
      </a:folHlink>
    </a:clrScheme>
    <a:fontScheme name="Estela de condensación">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tela de condensación">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6DB8EB18-3657-4051-A897-2ED38832359E}"/>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Estela de condensación</Template>
  <TotalTime>198</TotalTime>
  <Words>2482</Words>
  <Application>Microsoft Office PowerPoint</Application>
  <PresentationFormat>Panorámica</PresentationFormat>
  <Paragraphs>200</Paragraphs>
  <Slides>55</Slides>
  <Notes>0</Notes>
  <HiddenSlides>0</HiddenSlides>
  <MMClips>0</MMClips>
  <ScaleCrop>false</ScaleCrop>
  <HeadingPairs>
    <vt:vector size="8" baseType="variant">
      <vt:variant>
        <vt:lpstr>Fuentes usadas</vt:lpstr>
      </vt:variant>
      <vt:variant>
        <vt:i4>7</vt:i4>
      </vt:variant>
      <vt:variant>
        <vt:lpstr>Tema</vt:lpstr>
      </vt:variant>
      <vt:variant>
        <vt:i4>1</vt:i4>
      </vt:variant>
      <vt:variant>
        <vt:lpstr>Servidores OLE incrustados</vt:lpstr>
      </vt:variant>
      <vt:variant>
        <vt:i4>0</vt:i4>
      </vt:variant>
      <vt:variant>
        <vt:lpstr>Títulos de diapositiva</vt:lpstr>
      </vt:variant>
      <vt:variant>
        <vt:i4>55</vt:i4>
      </vt:variant>
    </vt:vector>
  </HeadingPairs>
  <TitlesOfParts>
    <vt:vector size="63" baseType="lpstr">
      <vt:lpstr>Arial</vt:lpstr>
      <vt:lpstr>Arial Black</vt:lpstr>
      <vt:lpstr>Arial Narrow</vt:lpstr>
      <vt:lpstr>Calibri</vt:lpstr>
      <vt:lpstr>Century Gothic</vt:lpstr>
      <vt:lpstr>Times New Roman</vt:lpstr>
      <vt:lpstr>Wingdings</vt:lpstr>
      <vt:lpstr>Estela de condensación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COMO ACTUAR ANTE UNA SITUACION DE EMRGENCIA?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GRACIAS POR SU ATENCION </vt:lpstr>
    </vt:vector>
  </TitlesOfParts>
  <Company>LG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CODIGO NACIONAL DE TRANSITO LEY 769.</dc:title>
  <dc:creator>Familia Cepeda</dc:creator>
  <cp:lastModifiedBy>RICARDO CEPEDA</cp:lastModifiedBy>
  <cp:revision>17</cp:revision>
  <dcterms:created xsi:type="dcterms:W3CDTF">2016-04-26T01:48:36Z</dcterms:created>
  <dcterms:modified xsi:type="dcterms:W3CDTF">2021-04-13T01:56:39Z</dcterms:modified>
</cp:coreProperties>
</file>