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349" r:id="rId3"/>
    <p:sldId id="256" r:id="rId4"/>
    <p:sldId id="350" r:id="rId5"/>
    <p:sldId id="351" r:id="rId6"/>
    <p:sldId id="353" r:id="rId7"/>
    <p:sldId id="352" r:id="rId8"/>
    <p:sldId id="355" r:id="rId9"/>
    <p:sldId id="354" r:id="rId10"/>
    <p:sldId id="356" r:id="rId11"/>
    <p:sldId id="357" r:id="rId12"/>
    <p:sldId id="358" r:id="rId13"/>
    <p:sldId id="359" r:id="rId14"/>
    <p:sldId id="360" r:id="rId15"/>
    <p:sldId id="361" r:id="rId16"/>
    <p:sldId id="362" r:id="rId17"/>
    <p:sldId id="323" r:id="rId1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065BE-3C31-4446-B1B4-53A2D018CBEA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E8044-DFD1-4A19-A1FF-5081CD17E9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5476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Marcador de imagen de diapositiva">
            <a:extLst>
              <a:ext uri="{FF2B5EF4-FFF2-40B4-BE49-F238E27FC236}">
                <a16:creationId xmlns:a16="http://schemas.microsoft.com/office/drawing/2014/main" id="{1C5C4BB5-8D38-44E2-B0D5-4B8604F2C5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2 Marcador de notas">
            <a:extLst>
              <a:ext uri="{FF2B5EF4-FFF2-40B4-BE49-F238E27FC236}">
                <a16:creationId xmlns:a16="http://schemas.microsoft.com/office/drawing/2014/main" id="{FD0BD0F7-EF22-401B-8C02-FC1DBA394B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CO" altLang="es-CO">
              <a:ea typeface="ＭＳ Ｐゴシック" panose="020B0600070205080204" pitchFamily="34" charset="-128"/>
            </a:endParaRPr>
          </a:p>
        </p:txBody>
      </p:sp>
      <p:sp>
        <p:nvSpPr>
          <p:cNvPr id="8196" name="3 Marcador de número de diapositiva">
            <a:extLst>
              <a:ext uri="{FF2B5EF4-FFF2-40B4-BE49-F238E27FC236}">
                <a16:creationId xmlns:a16="http://schemas.microsoft.com/office/drawing/2014/main" id="{8EA2586D-5A31-4C82-9F9D-54D2DCE2F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DD42D4-2912-4EF2-809B-19C4C3214F2B}" type="slidenum">
              <a:rPr lang="es-CO" altLang="es-CO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2146644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E16757-6DBB-BC61-5208-E3B01BD12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DC6DB6-CB2A-91A7-B0BA-7311AC760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3A5E8C-62DA-03CA-4F77-C274936CF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8B454-0706-45F3-84A2-C192084E0BD7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275623-BC27-C93F-32CE-CBD4E74D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0F300E-C367-743D-80FC-1DD9849B5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3F99A-29A1-4AA6-864D-A715C8D640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2051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0ACCBD-7AD9-5865-EE77-2D96A384E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9AF8D5-771B-89FD-E2FB-563F6D0A8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02D215-CF17-BC44-A130-ECA2FB56D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8B454-0706-45F3-84A2-C192084E0BD7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75CA9-607C-2377-F249-AF9FF2958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3C6C90-818D-B453-096D-0E59D84C4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3F99A-29A1-4AA6-864D-A715C8D640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31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A2824E-F151-4239-0F3F-E9BE7C080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91103C-835B-3491-3E2B-9D178C873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410711-625F-F0FE-C554-76FF0D3C2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8B454-0706-45F3-84A2-C192084E0BD7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FE7049-A209-D8F3-8124-4F0EFDE81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536327-2E80-51D5-C1BB-C41F853CA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3F99A-29A1-4AA6-864D-A715C8D640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9696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B1BE06-8B5F-DA0B-FC34-905C49047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E229D3-53BC-F28A-A3DA-E83A411C67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F4FBED4-53AB-5003-E8EB-D477DF622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E4814D-7127-E23E-AAF0-D5FE829E9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8B454-0706-45F3-84A2-C192084E0BD7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EFF45F-452E-5EC4-8E82-507C502A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E6D00F-CFB2-39DF-06BE-E36DC35C4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3F99A-29A1-4AA6-864D-A715C8D640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88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C34EF-0DE1-1BC5-3623-EA77D276C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878E3A-9E95-3A98-66CA-95ABD8958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86257A-2620-7189-1B6B-16D897F94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25B0B07-BC69-1FAD-B1D6-92341DEF11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AE3989D-1F07-DD27-9AF4-E595351B5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7F03D77-7D92-A727-0355-FD755D948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8B454-0706-45F3-84A2-C192084E0BD7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1321388-5D54-AD70-228F-3859019D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92EE1DE-CCBB-FB32-8D2C-5619C2EA3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3F99A-29A1-4AA6-864D-A715C8D640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6504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CB956-8780-D80C-34FC-1C504475C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A4EB3E5-AE19-650E-6BC6-CC2141DDD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8B454-0706-45F3-84A2-C192084E0BD7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BE3CD87-9950-3B2E-B884-8969066BD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819910-863F-3220-172C-4DCA2273E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3F99A-29A1-4AA6-864D-A715C8D640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75981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279404F-F440-8AC1-A553-E241CAF7F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8B454-0706-45F3-84A2-C192084E0BD7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BB79A5-0842-9FFB-3034-4C84BD79C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9B528E-7C41-FEC4-C77E-F45F03906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3F99A-29A1-4AA6-864D-A715C8D640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92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CCE3A7-FBFE-0D32-C98D-2363764E1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470F47-CF4A-6924-359B-47F1C9061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8BF0BB-94B4-3644-9399-FED77257C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FD22E2-526E-B65F-ED52-9E21B5C07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8B454-0706-45F3-84A2-C192084E0BD7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BD1360-A4BD-DB9B-FCA9-4085FBECD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88922ED-75BE-7FCF-FAAE-57C990FB8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3F99A-29A1-4AA6-864D-A715C8D640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6714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EEDC3A-BA25-1DC2-16A5-907F1704A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75E1CD-9FBD-E409-0BBD-5D09D4614F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2D6AFE1-AECD-0C67-0D26-36388573F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A3E754-C8DB-75D9-180B-4D067187C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8B454-0706-45F3-84A2-C192084E0BD7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6AF461-EDF8-E7E1-61D5-D798542E3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09BA60-F191-05E0-9106-636C2F373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3F99A-29A1-4AA6-864D-A715C8D640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756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89E2B7-6704-130C-C8B7-5A7C1D828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C24B0C-6AEF-0DBF-7943-78BE9ABD1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4237FB-2B0D-1BB8-A08F-3B2C12A93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8B454-0706-45F3-84A2-C192084E0BD7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3FAB89-8189-BFAF-1159-E32DEF63A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A452B6-D89B-73E8-278F-ABA752EED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3F99A-29A1-4AA6-864D-A715C8D640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15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03D814-3339-8D0C-FAF1-B3A58DC299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927FB63-EAB9-438D-0A23-7EFE7600F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4DAC2D-0C05-A762-D06D-1836B3967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8B454-0706-45F3-84A2-C192084E0BD7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B82963-1580-87BD-34A4-2A6E3AF8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F03C88-83A0-689E-6D63-1D9A95C96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3F99A-29A1-4AA6-864D-A715C8D640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4258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333B3ED-9846-00A9-765E-184D1AF72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0ED7C8-9DBD-0AC6-511F-B875FF521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103B10-6E4D-9436-5BF5-C69A053DF8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8B454-0706-45F3-84A2-C192084E0BD7}" type="datetimeFigureOut">
              <a:rPr lang="es-CO" smtClean="0"/>
              <a:t>11/08/2022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3E04B9-3F84-E585-D9E3-67AFE72DB1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81E992-8C6B-0F43-B75A-3A9B0E942C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3F99A-29A1-4AA6-864D-A715C8D640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339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/cg.transitoytransporte@gmail.com" TargetMode="External"/><Relationship Id="rId5" Type="http://schemas.openxmlformats.org/officeDocument/2006/relationships/hyperlink" Target="mailto:fsehuila@gmail.com" TargetMode="Externa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7D8963A-67BA-4262-AF22-2C87A3FBF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1495" y="4173604"/>
            <a:ext cx="5956353" cy="1923891"/>
          </a:xfrm>
        </p:spPr>
        <p:txBody>
          <a:bodyPr>
            <a:normAutofit/>
          </a:bodyPr>
          <a:lstStyle/>
          <a:p>
            <a:pPr algn="l"/>
            <a:r>
              <a:rPr lang="es-ES" dirty="0">
                <a:solidFill>
                  <a:srgbClr val="FFFFFF"/>
                </a:solidFill>
              </a:rPr>
              <a:t>RICARDO CEPEDA ALDANA</a:t>
            </a:r>
            <a:endParaRPr lang="es-CO" dirty="0">
              <a:solidFill>
                <a:srgbClr val="FFFFFF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67192BF-8402-4B77-90DB-4E13F0D43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79" y="737729"/>
            <a:ext cx="3459637" cy="2930640"/>
          </a:xfrm>
          <a:prstGeom prst="rect">
            <a:avLst/>
          </a:prstGeom>
        </p:spPr>
      </p:pic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F6EAC9F-B155-4AC4-BB0A-E09E1AC04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2" y="4003965"/>
            <a:ext cx="3210447" cy="2234082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A813DEF6-9F43-9210-869B-23D1071769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9599" y="2684396"/>
            <a:ext cx="6802582" cy="1681163"/>
          </a:xfrm>
        </p:spPr>
        <p:txBody>
          <a:bodyPr>
            <a:normAutofit fontScale="90000"/>
          </a:bodyPr>
          <a:lstStyle/>
          <a:p>
            <a:r>
              <a:rPr lang="es-CO" sz="4800" b="1" dirty="0">
                <a:latin typeface="Arial" panose="020B0604020202020204" pitchFamily="34" charset="0"/>
                <a:cs typeface="Arial" panose="020B0604020202020204" pitchFamily="34" charset="0"/>
              </a:rPr>
              <a:t>Resolución 4100 del 28 de diciembre del 2004 </a:t>
            </a:r>
          </a:p>
        </p:txBody>
      </p:sp>
    </p:spTree>
    <p:extLst>
      <p:ext uri="{BB962C8B-B14F-4D97-AF65-F5344CB8AC3E}">
        <p14:creationId xmlns:p14="http://schemas.microsoft.com/office/powerpoint/2010/main" val="913749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FBFC3E-A778-47E8-8DD0-794F57EAE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s-CO" sz="5400" dirty="0"/>
              <a:t>IT. ® RICARDO CEPEDA ALDANA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94A4E4-38C7-40CA-9F85-A560A64A8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 fontScale="92500" lnSpcReduction="10000"/>
          </a:bodyPr>
          <a:lstStyle/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Abogado Universidad Cooperativa de Colombia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Especialización Derecho Sancionatorio (cursando)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Técnico profesional en seguridad vial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Auditor BASC versión 5- 2017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Experto Auditor en seguridad vial 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Auditor SIPLAFT / SAGRILAFT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Gestión del Riesgo 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Diplomado en Seguridad Vial y Reconstrucción de Accidente.</a:t>
            </a:r>
          </a:p>
          <a:p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Instructor </a:t>
            </a:r>
            <a:r>
              <a:rPr lang="es-CO" sz="2000" dirty="0" err="1">
                <a:latin typeface="Arial" panose="020B0604020202020204" pitchFamily="34" charset="0"/>
                <a:cs typeface="Arial" panose="020B0604020202020204" pitchFamily="34" charset="0"/>
              </a:rPr>
              <a:t>PrImap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2A6DCD6-B9FE-4E76-BF98-9A49E6CF84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26" r="5226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7306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5E17A19-AA5E-4044-210F-17BDCD6D3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649067"/>
              </p:ext>
            </p:extLst>
          </p:nvPr>
        </p:nvGraphicFramePr>
        <p:xfrm>
          <a:off x="484910" y="471469"/>
          <a:ext cx="11014363" cy="61347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3539">
                  <a:extLst>
                    <a:ext uri="{9D8B030D-6E8A-4147-A177-3AD203B41FA5}">
                      <a16:colId xmlns:a16="http://schemas.microsoft.com/office/drawing/2014/main" val="1182517356"/>
                    </a:ext>
                  </a:extLst>
                </a:gridCol>
                <a:gridCol w="2038732">
                  <a:extLst>
                    <a:ext uri="{9D8B030D-6E8A-4147-A177-3AD203B41FA5}">
                      <a16:colId xmlns:a16="http://schemas.microsoft.com/office/drawing/2014/main" val="2000001622"/>
                    </a:ext>
                  </a:extLst>
                </a:gridCol>
                <a:gridCol w="1498296">
                  <a:extLst>
                    <a:ext uri="{9D8B030D-6E8A-4147-A177-3AD203B41FA5}">
                      <a16:colId xmlns:a16="http://schemas.microsoft.com/office/drawing/2014/main" val="3511605655"/>
                    </a:ext>
                  </a:extLst>
                </a:gridCol>
                <a:gridCol w="1204494">
                  <a:extLst>
                    <a:ext uri="{9D8B030D-6E8A-4147-A177-3AD203B41FA5}">
                      <a16:colId xmlns:a16="http://schemas.microsoft.com/office/drawing/2014/main" val="3356724642"/>
                    </a:ext>
                  </a:extLst>
                </a:gridCol>
                <a:gridCol w="1303440">
                  <a:extLst>
                    <a:ext uri="{9D8B030D-6E8A-4147-A177-3AD203B41FA5}">
                      <a16:colId xmlns:a16="http://schemas.microsoft.com/office/drawing/2014/main" val="976368902"/>
                    </a:ext>
                  </a:extLst>
                </a:gridCol>
                <a:gridCol w="1727484">
                  <a:extLst>
                    <a:ext uri="{9D8B030D-6E8A-4147-A177-3AD203B41FA5}">
                      <a16:colId xmlns:a16="http://schemas.microsoft.com/office/drawing/2014/main" val="3687479680"/>
                    </a:ext>
                  </a:extLst>
                </a:gridCol>
                <a:gridCol w="1727484">
                  <a:extLst>
                    <a:ext uri="{9D8B030D-6E8A-4147-A177-3AD203B41FA5}">
                      <a16:colId xmlns:a16="http://schemas.microsoft.com/office/drawing/2014/main" val="1549690392"/>
                    </a:ext>
                  </a:extLst>
                </a:gridCol>
                <a:gridCol w="170894">
                  <a:extLst>
                    <a:ext uri="{9D8B030D-6E8A-4147-A177-3AD203B41FA5}">
                      <a16:colId xmlns:a16="http://schemas.microsoft.com/office/drawing/2014/main" val="4267946276"/>
                    </a:ext>
                  </a:extLst>
                </a:gridCol>
              </a:tblGrid>
              <a:tr h="176208"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400" b="1" dirty="0">
                          <a:effectLst/>
                        </a:rPr>
                        <a:t>RESOLUCION 4959 DEL 11 DE NOVIEMBRE DE  2006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13" marR="57313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85100"/>
                  </a:ext>
                </a:extLst>
              </a:tr>
              <a:tr h="1305814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C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LONGITUD </a:t>
                      </a:r>
                      <a:endParaRPr lang="es-C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Medida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Permiso De Carga / si aplica informe a la concesión 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Letrero Parte Posterior Vehículo De Carga O Escolta 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(1-). vehículo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(1-) Auxiliar Vial / certificado de peso 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(2-). vehículo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(2-) Auxiliar Vial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resolución de movilización de carga extra- dimensionada 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74420940"/>
                  </a:ext>
                </a:extLst>
              </a:tr>
              <a:tr h="26213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1-Mt. </a:t>
                      </a:r>
                      <a:endParaRPr lang="es-CO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67480015"/>
                  </a:ext>
                </a:extLst>
              </a:tr>
              <a:tr h="53211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1.Mt a 2- Mt </a:t>
                      </a:r>
                      <a:endParaRPr lang="es-CO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2887996"/>
                  </a:ext>
                </a:extLst>
              </a:tr>
              <a:tr h="26213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2Mt a 3 Mt </a:t>
                      </a:r>
                      <a:endParaRPr lang="es-CO" sz="18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6884818"/>
                  </a:ext>
                </a:extLst>
              </a:tr>
              <a:tr h="53644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3. Mt en adelante </a:t>
                      </a:r>
                      <a:endParaRPr lang="es-CO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7932570"/>
                  </a:ext>
                </a:extLst>
              </a:tr>
              <a:tr h="532111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Ancho </a:t>
                      </a:r>
                      <a:endParaRPr lang="es-C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 Mt. a 3.0 Mt</a:t>
                      </a:r>
                      <a:endParaRPr lang="es-CO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5006482"/>
                  </a:ext>
                </a:extLst>
              </a:tr>
              <a:tr h="53211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 Mt a 3.30 Mt</a:t>
                      </a:r>
                      <a:endParaRPr lang="es-CO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77974360"/>
                  </a:ext>
                </a:extLst>
              </a:tr>
              <a:tr h="53211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3.30 Mt a 3.60 Mt</a:t>
                      </a:r>
                      <a:endParaRPr lang="es-CO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5047344"/>
                  </a:ext>
                </a:extLst>
              </a:tr>
              <a:tr h="53644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3.60 Mt. en adelante </a:t>
                      </a:r>
                      <a:endParaRPr lang="es-CO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51705111"/>
                  </a:ext>
                </a:extLst>
              </a:tr>
              <a:tr h="5364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Alto </a:t>
                      </a:r>
                      <a:endParaRPr lang="es-C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4.40Mt en adelante </a:t>
                      </a:r>
                      <a:endParaRPr lang="es-CO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313" marR="57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8719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559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14A150-12DC-7A2F-5781-57691C18B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s-MX" sz="3600" i="1">
                <a:latin typeface="arial" panose="020B0604020202020204" pitchFamily="34" charset="0"/>
              </a:rPr>
              <a:t>Objeto.</a:t>
            </a:r>
            <a:r>
              <a:rPr lang="es-MX" sz="3600">
                <a:latin typeface="arial" panose="020B0604020202020204" pitchFamily="34" charset="0"/>
              </a:rPr>
              <a:t> </a:t>
            </a:r>
            <a:endParaRPr lang="es-CO" sz="3600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F0D7BA-39FD-3BDF-D00D-A4B46CCF1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741494" cy="4051322"/>
          </a:xfrm>
        </p:spPr>
        <p:txBody>
          <a:bodyPr anchor="ctr">
            <a:normAutofit/>
          </a:bodyPr>
          <a:lstStyle/>
          <a:p>
            <a:pPr algn="just">
              <a:spcAft>
                <a:spcPts val="0"/>
              </a:spcAft>
            </a:pP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presente resolución tiene por objeto reglamentar la tipología para vehículos automotores de carga para transporte terrestre, así como los requisitos relacionados con dimensiones, máximos pesos brutos vehiculares y máximos pesos por eje, para su operación normal en la red vial en todo el territorio nacional, de acuerdo con las definiciones, designación y clasificación establecidas en la Norma Técnica Colombiana </a:t>
            </a:r>
            <a:r>
              <a:rPr lang="es-MX" sz="1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NTC 4788</a:t>
            </a:r>
            <a:r>
              <a:rPr lang="es-MX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"Tipología para vehículos de transporte de carga terrestre".</a:t>
            </a:r>
          </a:p>
          <a:p>
            <a:pPr marL="0" indent="0">
              <a:buNone/>
            </a:pPr>
            <a:b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F2525C57-1BC4-695B-C822-7A154DB9C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38" y="1047288"/>
            <a:ext cx="5628018" cy="453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36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E59E1C-2A59-6CAD-527E-65616062E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Definiciones </a:t>
            </a:r>
            <a:r>
              <a:rPr lang="es-MX" dirty="0"/>
              <a:t>NORMA TÉCNICA COLOMBIANA NTC 4788-2 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BA2534-9760-DAB2-C429-7752E448F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21582" cy="4351338"/>
          </a:xfrm>
        </p:spPr>
        <p:txBody>
          <a:bodyPr>
            <a:noAutofit/>
          </a:bodyPr>
          <a:lstStyle/>
          <a:p>
            <a:pPr algn="just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Plataforma de carga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. Parte de la estructura de un semirremolque o remolque diseñada para soportar la mayor parte de la carga dentro de unas dimensiones fijas o variables. Las plataformas de carga pueden ser de dos (2) vigas (luz interior entre vigas) o planchón. </a:t>
            </a:r>
          </a:p>
          <a:p>
            <a:pPr algn="just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Semirremolque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. Vehículo no motorizado, destinado a ser halado por una unidad tractora sobre la cual se apoya y a la que le transmite parte de su peso. </a:t>
            </a:r>
          </a:p>
          <a:p>
            <a:pPr algn="just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Remolque.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Vehículo no motorizado halado por una unidad tractora, la cual no le transmite peso verticalmente. 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B64ADC2-E627-F607-0489-FDE123A2A1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19" t="26055" r="7812" b="15201"/>
          <a:stretch/>
        </p:blipFill>
        <p:spPr>
          <a:xfrm>
            <a:off x="7563018" y="1983196"/>
            <a:ext cx="4376616" cy="157280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A1265F7-9882-858C-1D4B-50E480E31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018" y="4001294"/>
            <a:ext cx="4376616" cy="117202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DBDB172-FC83-4156-7FE6-CE73E0F894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931" t="33834" r="16475" b="23322"/>
          <a:stretch/>
        </p:blipFill>
        <p:spPr>
          <a:xfrm>
            <a:off x="7720889" y="5465824"/>
            <a:ext cx="4060874" cy="117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76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14710A-5CAB-C9EF-60EB-435262FF4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236" y="360218"/>
            <a:ext cx="6276109" cy="6151418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 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Cama-Cuna.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Semirremolque cuya plataforma de carga se encuentra a una altura del suelo entre 0 mm y 700 mm en la parte más baja de la plataforma. </a:t>
            </a:r>
          </a:p>
          <a:p>
            <a:pPr algn="just"/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Cama-Baja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. Semirremolque cuya plataforma de carga se encuentra a una altura del suelo entre 701 mm y 1500 mm en la parte más baja de la plataforma. </a:t>
            </a:r>
          </a:p>
          <a:p>
            <a:pPr algn="just"/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Cama-Alta.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Semirremolque cuya plataforma de carga se encuentra a una altura del suelo superior a 1501 </a:t>
            </a:r>
            <a:r>
              <a:rPr lang="es-MX" sz="2400" dirty="0" err="1">
                <a:latin typeface="Arial" panose="020B0604020202020204" pitchFamily="34" charset="0"/>
                <a:cs typeface="Arial" panose="020B0604020202020204" pitchFamily="34" charset="0"/>
              </a:rPr>
              <a:t>mm.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DAE82AA-8B35-DF03-FB98-9FB1E634F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182" y="2505587"/>
            <a:ext cx="4630031" cy="15459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D7ECF2E-BAEF-9C7C-0D05-E7611FAF22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13" t="23808" r="3820" b="14683"/>
          <a:stretch/>
        </p:blipFill>
        <p:spPr>
          <a:xfrm>
            <a:off x="6892530" y="142298"/>
            <a:ext cx="5036234" cy="203819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59A6D55-DD76-04B8-7808-271AF2BA5C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62" t="5750" r="11961" b="31444"/>
          <a:stretch/>
        </p:blipFill>
        <p:spPr>
          <a:xfrm>
            <a:off x="6892530" y="4677509"/>
            <a:ext cx="5036234" cy="154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552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14710A-5CAB-C9EF-60EB-435262FF4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926" y="520627"/>
            <a:ext cx="10986867" cy="5816745"/>
          </a:xfrm>
        </p:spPr>
        <p:txBody>
          <a:bodyPr>
            <a:normAutofit/>
          </a:bodyPr>
          <a:lstStyle/>
          <a:p>
            <a:pPr algn="just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Equipo Modular.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Plataforma de carga con suspensión hidráulica o hidroneumática, multiejes y direccional que puede acoplarse longitudinalmente o transversalmente, produciendo con ello plataformas rígidas para soportar cargas extrapesadas y/o extra dimensionadas, logrando una mejor distribución del peso por eje. Este equipo se puede configurar con otro tipo de accesorios de acuerdo a la carga que se va a transportar.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DE5C597-15C0-6589-F315-741536708A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954" b="23323"/>
          <a:stretch/>
        </p:blipFill>
        <p:spPr>
          <a:xfrm>
            <a:off x="1448973" y="3179299"/>
            <a:ext cx="9129932" cy="279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231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52C29F-59F8-726F-B108-EB73DA76F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0839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es-MX" i="1" dirty="0">
                <a:solidFill>
                  <a:srgbClr val="333333"/>
                </a:solidFill>
                <a:latin typeface="arial" panose="020B0604020202020204" pitchFamily="34" charset="0"/>
              </a:rPr>
              <a:t>Designación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2CD95D-EDE1-A298-E963-4DBE89595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5992091" cy="507819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es-MX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Para la aplicación de la presente resolución, los vehículos de carga se designan de acuerdo a la configuración de sus ejes, de la siguiente manera:</a:t>
            </a:r>
            <a:endParaRPr lang="es-MX" sz="2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Aft>
                <a:spcPts val="0"/>
              </a:spcAft>
              <a:buNone/>
            </a:pPr>
            <a:br>
              <a:rPr lang="es-MX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sz="24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MX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A. Con el primer dígito se designa el número de ejes del camión o del tractocamión (Cabezote).</a:t>
            </a:r>
          </a:p>
          <a:p>
            <a:pPr algn="just">
              <a:spcAft>
                <a:spcPts val="0"/>
              </a:spcAft>
            </a:pPr>
            <a:br>
              <a:rPr lang="es-MX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sz="24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MX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B. La letra </a:t>
            </a:r>
            <a:r>
              <a:rPr lang="es-MX" sz="2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MX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significa semirremolque y el dígito inmediato indica el número de sus ejes.</a:t>
            </a:r>
          </a:p>
          <a:p>
            <a:pPr algn="just">
              <a:spcAft>
                <a:spcPts val="0"/>
              </a:spcAft>
            </a:pPr>
            <a:br>
              <a:rPr lang="es-MX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sz="24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MX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C. La letra </a:t>
            </a:r>
            <a:r>
              <a:rPr lang="es-MX" sz="2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MX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significa remolque y el dígito inmediato indica el número de sus ejes</a:t>
            </a:r>
          </a:p>
          <a:p>
            <a:pPr algn="just">
              <a:spcAft>
                <a:spcPts val="0"/>
              </a:spcAft>
            </a:pPr>
            <a:br>
              <a:rPr lang="es-MX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sz="24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MX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D. La letra </a:t>
            </a:r>
            <a:r>
              <a:rPr lang="es-MX" sz="2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s-MX" sz="2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significa remolque balanceado y el dígito inmediato indica el número de sus ejes.</a:t>
            </a:r>
          </a:p>
          <a:p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8367F3A-F4B8-DA4E-AFB1-1F67A9DE3B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22" b="29922"/>
          <a:stretch/>
        </p:blipFill>
        <p:spPr>
          <a:xfrm>
            <a:off x="7666893" y="1253331"/>
            <a:ext cx="4290646" cy="11113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2C271B4-BD68-5E32-6D55-85FB09449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923" y="2669080"/>
            <a:ext cx="4376616" cy="117202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6E4ED0A-5B4E-9A0F-537D-F67A2B0CCE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931" t="33834" r="16475" b="23322"/>
          <a:stretch/>
        </p:blipFill>
        <p:spPr>
          <a:xfrm>
            <a:off x="7738794" y="4077795"/>
            <a:ext cx="4060874" cy="117202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D5EF390-0456-71EA-F6BD-7D8F57FDF3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739" t="62573" r="13478"/>
          <a:stretch/>
        </p:blipFill>
        <p:spPr>
          <a:xfrm>
            <a:off x="7666893" y="5476581"/>
            <a:ext cx="4218745" cy="118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63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44CC18-A760-6C80-FC77-254D206E8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s-CO" b="0" i="1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Dimensiones</a:t>
            </a:r>
            <a:endParaRPr lang="es-CO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D821606-DF26-78BD-E98C-D28531421B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0572142"/>
              </p:ext>
            </p:extLst>
          </p:nvPr>
        </p:nvGraphicFramePr>
        <p:xfrm>
          <a:off x="838200" y="1847605"/>
          <a:ext cx="9469582" cy="990600"/>
        </p:xfrm>
        <a:graphic>
          <a:graphicData uri="http://schemas.openxmlformats.org/drawingml/2006/table">
            <a:tbl>
              <a:tblPr/>
              <a:tblGrid>
                <a:gridCol w="2882047">
                  <a:extLst>
                    <a:ext uri="{9D8B030D-6E8A-4147-A177-3AD203B41FA5}">
                      <a16:colId xmlns:a16="http://schemas.microsoft.com/office/drawing/2014/main" val="3480648693"/>
                    </a:ext>
                  </a:extLst>
                </a:gridCol>
                <a:gridCol w="3705488">
                  <a:extLst>
                    <a:ext uri="{9D8B030D-6E8A-4147-A177-3AD203B41FA5}">
                      <a16:colId xmlns:a16="http://schemas.microsoft.com/office/drawing/2014/main" val="3599984087"/>
                    </a:ext>
                  </a:extLst>
                </a:gridCol>
                <a:gridCol w="2882047">
                  <a:extLst>
                    <a:ext uri="{9D8B030D-6E8A-4147-A177-3AD203B41FA5}">
                      <a16:colId xmlns:a16="http://schemas.microsoft.com/office/drawing/2014/main" val="33198178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1" dirty="0">
                          <a:effectLst/>
                          <a:latin typeface="Arial" panose="020B0604020202020204" pitchFamily="34" charset="0"/>
                        </a:rPr>
                        <a:t>ANCHO MAXIMO, M</a:t>
                      </a:r>
                      <a:endParaRPr lang="es-CO" dirty="0">
                        <a:effectLst/>
                      </a:endParaRPr>
                    </a:p>
                    <a:p>
                      <a:pPr algn="ctr"/>
                      <a:endParaRPr lang="es-CO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1" dirty="0">
                          <a:effectLst/>
                          <a:latin typeface="Arial" panose="020B0604020202020204" pitchFamily="34" charset="0"/>
                        </a:rPr>
                        <a:t>ALTURA MAXIMA, M</a:t>
                      </a:r>
                      <a:endParaRPr lang="es-CO" dirty="0">
                        <a:effectLst/>
                      </a:endParaRPr>
                    </a:p>
                    <a:p>
                      <a:pPr algn="ctr"/>
                      <a:endParaRPr lang="es-CO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1" dirty="0">
                          <a:effectLst/>
                          <a:latin typeface="Arial" panose="020B0604020202020204" pitchFamily="34" charset="0"/>
                        </a:rPr>
                        <a:t>LONGITUD MÁXIMA, M</a:t>
                      </a:r>
                      <a:endParaRPr lang="es-CO" dirty="0">
                        <a:effectLst/>
                      </a:endParaRPr>
                    </a:p>
                    <a:p>
                      <a:endParaRPr lang="es-CO" dirty="0"/>
                    </a:p>
                  </a:txBody>
                  <a:tcPr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97375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effectLst/>
                          <a:latin typeface="Arial" panose="020B0604020202020204" pitchFamily="34" charset="0"/>
                        </a:rPr>
                        <a:t>2.60</a:t>
                      </a:r>
                      <a:endParaRPr lang="es-CO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effectLst/>
                          <a:latin typeface="Arial" panose="020B0604020202020204" pitchFamily="34" charset="0"/>
                        </a:rPr>
                        <a:t>4.40</a:t>
                      </a:r>
                      <a:endParaRPr lang="es-CO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effectLst/>
                          <a:latin typeface="Arial" panose="020B0604020202020204" pitchFamily="34" charset="0"/>
                        </a:rPr>
                        <a:t>18.50</a:t>
                      </a:r>
                      <a:endParaRPr lang="es-CO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828713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30D737A7-F983-7430-86B6-C33E59C444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432" b="27320"/>
          <a:stretch/>
        </p:blipFill>
        <p:spPr>
          <a:xfrm>
            <a:off x="1496291" y="4142509"/>
            <a:ext cx="9144000" cy="1325563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2FC6339-F514-4137-48FC-DAABCB16E94B}"/>
              </a:ext>
            </a:extLst>
          </p:cNvPr>
          <p:cNvCxnSpPr/>
          <p:nvPr/>
        </p:nvCxnSpPr>
        <p:spPr>
          <a:xfrm>
            <a:off x="10058400" y="4807527"/>
            <a:ext cx="0" cy="8174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69F39B2-3847-43C3-A7C0-85330A0CA04D}"/>
              </a:ext>
            </a:extLst>
          </p:cNvPr>
          <p:cNvCxnSpPr/>
          <p:nvPr/>
        </p:nvCxnSpPr>
        <p:spPr>
          <a:xfrm>
            <a:off x="1981200" y="4904509"/>
            <a:ext cx="0" cy="8174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FD4A3F19-A573-4677-B1EF-8791A0D75D65}"/>
              </a:ext>
            </a:extLst>
          </p:cNvPr>
          <p:cNvCxnSpPr>
            <a:cxnSpLocks/>
          </p:cNvCxnSpPr>
          <p:nvPr/>
        </p:nvCxnSpPr>
        <p:spPr>
          <a:xfrm flipH="1">
            <a:off x="2147455" y="6096000"/>
            <a:ext cx="336665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3191AB1-26A8-1F55-B20D-5ED1373F8539}"/>
              </a:ext>
            </a:extLst>
          </p:cNvPr>
          <p:cNvCxnSpPr>
            <a:cxnSpLocks/>
          </p:cNvCxnSpPr>
          <p:nvPr/>
        </p:nvCxnSpPr>
        <p:spPr>
          <a:xfrm flipH="1">
            <a:off x="6691746" y="6096000"/>
            <a:ext cx="336665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B134770-A111-C01B-5DE4-E7C0926E8B2A}"/>
              </a:ext>
            </a:extLst>
          </p:cNvPr>
          <p:cNvSpPr txBox="1"/>
          <p:nvPr/>
        </p:nvSpPr>
        <p:spPr>
          <a:xfrm>
            <a:off x="5500255" y="5911334"/>
            <a:ext cx="11914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dirty="0">
                <a:effectLst/>
                <a:latin typeface="Arial" panose="020B0604020202020204" pitchFamily="34" charset="0"/>
              </a:rPr>
              <a:t>18.50 m</a:t>
            </a:r>
            <a:endParaRPr lang="es-CO" dirty="0">
              <a:effectLst/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BD8A87B6-DF04-62D0-D652-10D4BBC182EB}"/>
              </a:ext>
            </a:extLst>
          </p:cNvPr>
          <p:cNvCxnSpPr>
            <a:cxnSpLocks/>
          </p:cNvCxnSpPr>
          <p:nvPr/>
        </p:nvCxnSpPr>
        <p:spPr>
          <a:xfrm flipH="1">
            <a:off x="4835236" y="5468072"/>
            <a:ext cx="3061855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22EB0D92-C8D0-CCD6-7701-B0A8AE6EF24B}"/>
              </a:ext>
            </a:extLst>
          </p:cNvPr>
          <p:cNvCxnSpPr>
            <a:cxnSpLocks/>
          </p:cNvCxnSpPr>
          <p:nvPr/>
        </p:nvCxnSpPr>
        <p:spPr>
          <a:xfrm flipH="1">
            <a:off x="4835236" y="4138036"/>
            <a:ext cx="3061855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C43A80F0-2DBB-5E59-F033-C2C1F8E30EC1}"/>
              </a:ext>
            </a:extLst>
          </p:cNvPr>
          <p:cNvCxnSpPr/>
          <p:nvPr/>
        </p:nvCxnSpPr>
        <p:spPr>
          <a:xfrm>
            <a:off x="6206836" y="4294909"/>
            <a:ext cx="0" cy="8174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3E31C8A-293D-85C8-F4A1-CF58F52F88E7}"/>
              </a:ext>
            </a:extLst>
          </p:cNvPr>
          <p:cNvSpPr txBox="1"/>
          <p:nvPr/>
        </p:nvSpPr>
        <p:spPr>
          <a:xfrm>
            <a:off x="6192982" y="4493782"/>
            <a:ext cx="969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dirty="0">
                <a:effectLst/>
                <a:latin typeface="Arial" panose="020B0604020202020204" pitchFamily="34" charset="0"/>
              </a:rPr>
              <a:t>4.40 m</a:t>
            </a:r>
            <a:endParaRPr lang="es-CO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65654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AFBDDBE-4D44-DCB1-3864-9D1005DA2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2375" y="1825390"/>
            <a:ext cx="8631607" cy="4373062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E4B477B-0075-9EDB-D5E8-E4A1DF7C7367}"/>
              </a:ext>
            </a:extLst>
          </p:cNvPr>
          <p:cNvCxnSpPr/>
          <p:nvPr/>
        </p:nvCxnSpPr>
        <p:spPr>
          <a:xfrm>
            <a:off x="4853354" y="3429000"/>
            <a:ext cx="2180492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C77C7B1-1E71-B458-29A0-199819EE8BE6}"/>
              </a:ext>
            </a:extLst>
          </p:cNvPr>
          <p:cNvCxnSpPr/>
          <p:nvPr/>
        </p:nvCxnSpPr>
        <p:spPr>
          <a:xfrm>
            <a:off x="4853354" y="4594841"/>
            <a:ext cx="2180492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7CB0DD5A-CB81-8367-0BFA-24431A268AA8}"/>
              </a:ext>
            </a:extLst>
          </p:cNvPr>
          <p:cNvCxnSpPr>
            <a:cxnSpLocks/>
          </p:cNvCxnSpPr>
          <p:nvPr/>
        </p:nvCxnSpPr>
        <p:spPr>
          <a:xfrm>
            <a:off x="5389419" y="3475057"/>
            <a:ext cx="0" cy="107372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867110B-73AD-38C1-36C8-A2A1CB2775A7}"/>
              </a:ext>
            </a:extLst>
          </p:cNvPr>
          <p:cNvSpPr txBox="1"/>
          <p:nvPr/>
        </p:nvSpPr>
        <p:spPr>
          <a:xfrm>
            <a:off x="5603941" y="3827255"/>
            <a:ext cx="1288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dirty="0">
                <a:effectLst/>
                <a:latin typeface="Arial" panose="020B0604020202020204" pitchFamily="34" charset="0"/>
              </a:rPr>
              <a:t>2.60 M</a:t>
            </a:r>
            <a:endParaRPr lang="es-CO" dirty="0">
              <a:effectLst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809F19B-5957-CF04-43C9-FB20CBF33276}"/>
              </a:ext>
            </a:extLst>
          </p:cNvPr>
          <p:cNvSpPr txBox="1"/>
          <p:nvPr/>
        </p:nvSpPr>
        <p:spPr>
          <a:xfrm>
            <a:off x="2715491" y="90936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b="1" dirty="0">
                <a:effectLst/>
                <a:latin typeface="Arial" panose="020B0604020202020204" pitchFamily="34" charset="0"/>
              </a:rPr>
              <a:t>ANCHO MAXIMO, M</a:t>
            </a:r>
            <a:endParaRPr lang="es-CO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72685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9339451-EEE5-8750-775D-C289E2D6A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s-CO" sz="3700">
                <a:latin typeface="Arial" panose="020B0604020202020204" pitchFamily="34" charset="0"/>
                <a:cs typeface="Arial" panose="020B0604020202020204" pitchFamily="34" charset="0"/>
              </a:rPr>
              <a:t>CONDICIONES ESPECIALES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E6E541-B2BB-A3EE-B13A-D5AF6D08F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Autofit/>
          </a:bodyPr>
          <a:lstStyle/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RESOLUCION 005967 DE 2009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(diciembre 1°) por la cual se dictan unas disposiciones para el registro de Vehículos Especiales Automotores y no automotores de transporte de Carga.</a:t>
            </a: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Defínanse como Vehículos especiales automotores y no automotores de carga, aquellos que sobrepasan los límites máximos de dimensiones y pesos y/o cuya configuración no se encuentra establecida en las Resoluciones 4100 de diciembre 28 de 2004 y 2888 del 14 de octubre de 2005, o las normas que la modifiquen o sustituyan, destinados al transporte de cargas indivisibles, ya sean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extradimensionadas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y/o extra pesadas</a:t>
            </a: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Una carretera con coches&#10;&#10;Descripción generada automáticamente">
            <a:extLst>
              <a:ext uri="{FF2B5EF4-FFF2-40B4-BE49-F238E27FC236}">
                <a16:creationId xmlns:a16="http://schemas.microsoft.com/office/drawing/2014/main" id="{FCA65784-CEF2-1076-6918-44A65DC127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555" b="5937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35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Una carretera con coches&#10;&#10;Descripción generada automáticamente">
            <a:extLst>
              <a:ext uri="{FF2B5EF4-FFF2-40B4-BE49-F238E27FC236}">
                <a16:creationId xmlns:a16="http://schemas.microsoft.com/office/drawing/2014/main" id="{08513DE0-6439-01D8-D70B-2995288ED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555" b="5937"/>
          <a:stretch/>
        </p:blipFill>
        <p:spPr>
          <a:xfrm>
            <a:off x="2355274" y="267814"/>
            <a:ext cx="7342908" cy="6322371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3C7A566-4996-5FC9-7E96-CF560C262012}"/>
              </a:ext>
            </a:extLst>
          </p:cNvPr>
          <p:cNvCxnSpPr>
            <a:cxnSpLocks/>
          </p:cNvCxnSpPr>
          <p:nvPr/>
        </p:nvCxnSpPr>
        <p:spPr>
          <a:xfrm flipH="1">
            <a:off x="2747677" y="1858214"/>
            <a:ext cx="771378" cy="148765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5027616-25D0-33F2-007E-8F90B1562192}"/>
              </a:ext>
            </a:extLst>
          </p:cNvPr>
          <p:cNvCxnSpPr>
            <a:cxnSpLocks/>
          </p:cNvCxnSpPr>
          <p:nvPr/>
        </p:nvCxnSpPr>
        <p:spPr>
          <a:xfrm>
            <a:off x="8415153" y="1858214"/>
            <a:ext cx="977686" cy="148765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6612CEA-F16E-543D-85DE-00309798B857}"/>
              </a:ext>
            </a:extLst>
          </p:cNvPr>
          <p:cNvCxnSpPr>
            <a:cxnSpLocks/>
          </p:cNvCxnSpPr>
          <p:nvPr/>
        </p:nvCxnSpPr>
        <p:spPr>
          <a:xfrm flipH="1">
            <a:off x="7315732" y="3366654"/>
            <a:ext cx="207710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CA39C14-FD0A-3A2A-6786-5EC0FEA009C3}"/>
              </a:ext>
            </a:extLst>
          </p:cNvPr>
          <p:cNvCxnSpPr>
            <a:cxnSpLocks/>
          </p:cNvCxnSpPr>
          <p:nvPr/>
        </p:nvCxnSpPr>
        <p:spPr>
          <a:xfrm flipH="1">
            <a:off x="2883985" y="3345872"/>
            <a:ext cx="218901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143E217E-8AC9-30C0-127F-EB0AF33B85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625985"/>
              </p:ext>
            </p:extLst>
          </p:nvPr>
        </p:nvGraphicFramePr>
        <p:xfrm>
          <a:off x="4756646" y="3428999"/>
          <a:ext cx="2988044" cy="701040"/>
        </p:xfrm>
        <a:graphic>
          <a:graphicData uri="http://schemas.openxmlformats.org/drawingml/2006/table">
            <a:tbl>
              <a:tblPr/>
              <a:tblGrid>
                <a:gridCol w="2988044">
                  <a:extLst>
                    <a:ext uri="{9D8B030D-6E8A-4147-A177-3AD203B41FA5}">
                      <a16:colId xmlns:a16="http://schemas.microsoft.com/office/drawing/2014/main" val="5147216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1" dirty="0">
                          <a:effectLst/>
                          <a:latin typeface="Arial" panose="020B0604020202020204" pitchFamily="34" charset="0"/>
                        </a:rPr>
                        <a:t>ANCHO MAXIMO,</a:t>
                      </a:r>
                      <a:endParaRPr lang="es-CO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4284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effectLst/>
                          <a:latin typeface="Arial" panose="020B0604020202020204" pitchFamily="34" charset="0"/>
                        </a:rPr>
                        <a:t>MAS DE 2.60 M</a:t>
                      </a:r>
                      <a:endParaRPr lang="es-CO" b="1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71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6936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LeciTrailer - Plataforma extensible">
            <a:extLst>
              <a:ext uri="{FF2B5EF4-FFF2-40B4-BE49-F238E27FC236}">
                <a16:creationId xmlns:a16="http://schemas.microsoft.com/office/drawing/2014/main" id="{1C6D3AB9-2184-0271-670A-A5898A18D5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2" b="12218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C7A5182D-8D1B-B799-7244-6D876A36BF33}"/>
              </a:ext>
            </a:extLst>
          </p:cNvPr>
          <p:cNvCxnSpPr>
            <a:cxnSpLocks/>
          </p:cNvCxnSpPr>
          <p:nvPr/>
        </p:nvCxnSpPr>
        <p:spPr>
          <a:xfrm flipV="1">
            <a:off x="857064" y="1928322"/>
            <a:ext cx="0" cy="3001356"/>
          </a:xfrm>
          <a:prstGeom prst="line">
            <a:avLst/>
          </a:prstGeom>
          <a:ln w="762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ED4D163-C2C2-5629-8466-CF67C5214B8A}"/>
              </a:ext>
            </a:extLst>
          </p:cNvPr>
          <p:cNvCxnSpPr>
            <a:cxnSpLocks/>
          </p:cNvCxnSpPr>
          <p:nvPr/>
        </p:nvCxnSpPr>
        <p:spPr>
          <a:xfrm flipV="1">
            <a:off x="1009463" y="4929678"/>
            <a:ext cx="4906428" cy="262889"/>
          </a:xfrm>
          <a:prstGeom prst="line">
            <a:avLst/>
          </a:prstGeom>
          <a:ln w="762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598A67FE-E0B4-86B3-DD0C-E87E2A027999}"/>
              </a:ext>
            </a:extLst>
          </p:cNvPr>
          <p:cNvCxnSpPr>
            <a:cxnSpLocks/>
          </p:cNvCxnSpPr>
          <p:nvPr/>
        </p:nvCxnSpPr>
        <p:spPr>
          <a:xfrm flipV="1">
            <a:off x="7051964" y="2118729"/>
            <a:ext cx="4282972" cy="1926280"/>
          </a:xfrm>
          <a:prstGeom prst="line">
            <a:avLst/>
          </a:prstGeom>
          <a:ln w="762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94918CDC-47B5-6207-D732-C181463921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456089"/>
              </p:ext>
            </p:extLst>
          </p:nvPr>
        </p:nvGraphicFramePr>
        <p:xfrm>
          <a:off x="5770418" y="4226781"/>
          <a:ext cx="2988044" cy="975360"/>
        </p:xfrm>
        <a:graphic>
          <a:graphicData uri="http://schemas.openxmlformats.org/drawingml/2006/table">
            <a:tbl>
              <a:tblPr/>
              <a:tblGrid>
                <a:gridCol w="2988044">
                  <a:extLst>
                    <a:ext uri="{9D8B030D-6E8A-4147-A177-3AD203B41FA5}">
                      <a16:colId xmlns:a16="http://schemas.microsoft.com/office/drawing/2014/main" val="40969403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1" dirty="0">
                          <a:effectLst/>
                          <a:latin typeface="Arial" panose="020B0604020202020204" pitchFamily="34" charset="0"/>
                        </a:rPr>
                        <a:t>LONGITO,</a:t>
                      </a:r>
                      <a:endParaRPr lang="es-CO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21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effectLst/>
                          <a:latin typeface="Arial" panose="020B0604020202020204" pitchFamily="34" charset="0"/>
                        </a:rPr>
                        <a:t>MAS DE 18.50 M CON EL CABEZOTE </a:t>
                      </a:r>
                      <a:endParaRPr lang="es-CO" b="1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335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9743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iferencias entre remolques y semirremolques - JJ Forza">
            <a:extLst>
              <a:ext uri="{FF2B5EF4-FFF2-40B4-BE49-F238E27FC236}">
                <a16:creationId xmlns:a16="http://schemas.microsoft.com/office/drawing/2014/main" id="{F4BB5B55-6D74-86B6-3644-D0DE924B1C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37640" r="2500" b="22271"/>
          <a:stretch/>
        </p:blipFill>
        <p:spPr bwMode="auto">
          <a:xfrm>
            <a:off x="1193409" y="2307103"/>
            <a:ext cx="8991600" cy="261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96BCF151-41AA-9B6B-3B7D-BE334436D836}"/>
              </a:ext>
            </a:extLst>
          </p:cNvPr>
          <p:cNvCxnSpPr/>
          <p:nvPr/>
        </p:nvCxnSpPr>
        <p:spPr>
          <a:xfrm>
            <a:off x="1294228" y="2757268"/>
            <a:ext cx="0" cy="2222695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2AF8C68-E160-2506-B78E-8A68CBDCFB24}"/>
              </a:ext>
            </a:extLst>
          </p:cNvPr>
          <p:cNvCxnSpPr>
            <a:cxnSpLocks/>
          </p:cNvCxnSpPr>
          <p:nvPr/>
        </p:nvCxnSpPr>
        <p:spPr>
          <a:xfrm flipH="1">
            <a:off x="1391210" y="5132362"/>
            <a:ext cx="3693408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CC24587-2BC4-0EA4-BA6B-B7DB83877058}"/>
              </a:ext>
            </a:extLst>
          </p:cNvPr>
          <p:cNvCxnSpPr/>
          <p:nvPr/>
        </p:nvCxnSpPr>
        <p:spPr>
          <a:xfrm>
            <a:off x="10218473" y="2909667"/>
            <a:ext cx="0" cy="2222695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11FB0297-477B-4D58-8021-54BEB3B171ED}"/>
              </a:ext>
            </a:extLst>
          </p:cNvPr>
          <p:cNvCxnSpPr>
            <a:cxnSpLocks/>
          </p:cNvCxnSpPr>
          <p:nvPr/>
        </p:nvCxnSpPr>
        <p:spPr>
          <a:xfrm flipH="1">
            <a:off x="6491601" y="5132362"/>
            <a:ext cx="3693408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0DC62E31-7629-5C3B-A8FE-39D2AE565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375114"/>
              </p:ext>
            </p:extLst>
          </p:nvPr>
        </p:nvGraphicFramePr>
        <p:xfrm>
          <a:off x="4195187" y="5180958"/>
          <a:ext cx="2988044" cy="701040"/>
        </p:xfrm>
        <a:graphic>
          <a:graphicData uri="http://schemas.openxmlformats.org/drawingml/2006/table">
            <a:tbl>
              <a:tblPr/>
              <a:tblGrid>
                <a:gridCol w="2988044">
                  <a:extLst>
                    <a:ext uri="{9D8B030D-6E8A-4147-A177-3AD203B41FA5}">
                      <a16:colId xmlns:a16="http://schemas.microsoft.com/office/drawing/2014/main" val="14378274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1" dirty="0">
                          <a:effectLst/>
                          <a:latin typeface="Arial" panose="020B0604020202020204" pitchFamily="34" charset="0"/>
                        </a:rPr>
                        <a:t>LONGITUD,</a:t>
                      </a:r>
                      <a:endParaRPr lang="es-CO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325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effectLst/>
                          <a:latin typeface="Arial" panose="020B0604020202020204" pitchFamily="34" charset="0"/>
                        </a:rPr>
                        <a:t>MAS DE 18.50 M </a:t>
                      </a:r>
                      <a:endParaRPr lang="es-CO" b="1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877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1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4A4EE-07C4-7326-6591-5D741EFAF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58129"/>
          </a:xfrm>
        </p:spPr>
        <p:txBody>
          <a:bodyPr/>
          <a:lstStyle/>
          <a:p>
            <a:pPr algn="ctr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CIRCULACION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367B00-BDCA-21AB-B50D-67A9455BC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292" y="858129"/>
            <a:ext cx="11127012" cy="2523097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Artículo 5°. Para su circulación dentro de las vías públicas o privadas abiertas al público, los vehículos especiales automotores y no automotores de carga deben solicitar y obtener el correspondiente permiso para el transporte de cargas indivisibles, extra dimensionadas y extrapesadas de acuerdo con los requisitos exigidos en la Resolución 4959 del 8 de noviembre de 2006, o la norma que lo modifique o sustituya. </a:t>
            </a:r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727DEF-67CD-1519-209E-C6E8548449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10" b="18993"/>
          <a:stretch/>
        </p:blipFill>
        <p:spPr>
          <a:xfrm>
            <a:off x="2363372" y="3476775"/>
            <a:ext cx="7849773" cy="272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74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B4BE1-9898-5766-BEE7-D9C0E4253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OTRA NORMATIVIDAD APLICABLE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8F47C4-4D86-D6E6-907A-5F9E58973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28564" cy="4351338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RESOLUCION</a:t>
            </a:r>
            <a:r>
              <a:rPr lang="es-ES" sz="2400" b="1" spc="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004193</a:t>
            </a:r>
            <a:r>
              <a:rPr lang="es-ES" sz="2400" b="1" spc="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</a:t>
            </a:r>
            <a:r>
              <a:rPr lang="es-ES" sz="2400" b="1" spc="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2007</a:t>
            </a:r>
            <a:r>
              <a:rPr lang="es-ES" sz="2400" b="1" spc="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Modifica</a:t>
            </a:r>
            <a:r>
              <a:rPr lang="es-ES" sz="2400" spc="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parcialmente</a:t>
            </a:r>
            <a:r>
              <a:rPr lang="es-ES" sz="2400" spc="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el</a:t>
            </a:r>
            <a:r>
              <a:rPr lang="es-ES" sz="2400" spc="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literal</a:t>
            </a:r>
            <a:r>
              <a:rPr lang="es-ES" sz="2400" spc="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c)</a:t>
            </a:r>
            <a:r>
              <a:rPr lang="es-ES" sz="2400" spc="-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del</a:t>
            </a:r>
            <a:r>
              <a:rPr lang="es-ES" sz="2400" spc="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artículo</a:t>
            </a:r>
            <a:r>
              <a:rPr lang="es-ES" sz="2400" spc="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9°</a:t>
            </a:r>
            <a:r>
              <a:rPr lang="es-ES" sz="2400" spc="2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y</a:t>
            </a:r>
            <a:r>
              <a:rPr lang="es-ES" sz="2400" spc="-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el</a:t>
            </a:r>
            <a:r>
              <a:rPr lang="es-ES" sz="2400" spc="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literal</a:t>
            </a:r>
            <a:r>
              <a:rPr lang="es-ES" sz="2400" spc="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d)</a:t>
            </a:r>
            <a:r>
              <a:rPr lang="es-ES" sz="2400" spc="-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del</a:t>
            </a:r>
            <a:r>
              <a:rPr lang="es-ES" sz="2400" spc="3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artículo</a:t>
            </a:r>
            <a:r>
              <a:rPr lang="es-ES" sz="2400" spc="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13 de</a:t>
            </a:r>
            <a:r>
              <a:rPr lang="es-ES" sz="2400" spc="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la</a:t>
            </a:r>
            <a:r>
              <a:rPr lang="es-ES" sz="2400" spc="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Resolución</a:t>
            </a:r>
            <a:r>
              <a:rPr lang="es-ES" sz="2400" spc="-37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número</a:t>
            </a:r>
            <a:r>
              <a:rPr lang="es-ES" sz="2400" spc="-3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4959</a:t>
            </a:r>
            <a:r>
              <a:rPr lang="es-ES" sz="2400" spc="-3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</a:t>
            </a:r>
            <a:r>
              <a:rPr lang="es-ES" sz="2400" spc="-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2006,</a:t>
            </a:r>
            <a:r>
              <a:rPr lang="es-ES" sz="2400" spc="-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para</a:t>
            </a:r>
            <a:r>
              <a:rPr lang="es-ES" sz="2400" spc="-3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el</a:t>
            </a:r>
            <a:r>
              <a:rPr lang="es-ES" sz="2400" spc="-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transporte</a:t>
            </a:r>
            <a:r>
              <a:rPr lang="es-ES" sz="2400" spc="-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</a:t>
            </a:r>
            <a:r>
              <a:rPr lang="es-ES" sz="2400" spc="-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carga</a:t>
            </a:r>
            <a:r>
              <a:rPr lang="es-ES" sz="2400" spc="-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indivisible</a:t>
            </a:r>
            <a:r>
              <a:rPr lang="es-ES" sz="2400" spc="-6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extra dimensionada</a:t>
            </a:r>
            <a:r>
              <a:rPr lang="es-ES" sz="2400" spc="-4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y/o</a:t>
            </a:r>
            <a:r>
              <a:rPr lang="es-ES" sz="2400" spc="5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extrapesada.</a:t>
            </a:r>
            <a:endParaRPr lang="es-CO" sz="2400" dirty="0"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algn="just"/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RESOLUCIÓN</a:t>
            </a:r>
            <a:r>
              <a:rPr lang="es-ES" sz="2400" b="1" spc="23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2307</a:t>
            </a:r>
            <a:r>
              <a:rPr lang="es-ES" sz="2400" b="1" spc="2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</a:t>
            </a:r>
            <a:r>
              <a:rPr lang="es-ES" sz="2400" b="1" spc="2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2014</a:t>
            </a:r>
            <a:r>
              <a:rPr lang="es-ES" sz="2400" b="1" spc="2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Se</a:t>
            </a:r>
            <a:r>
              <a:rPr lang="es-ES" sz="2400" spc="2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establecen</a:t>
            </a:r>
            <a:r>
              <a:rPr lang="es-ES" sz="2400" spc="2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medidas</a:t>
            </a:r>
            <a:r>
              <a:rPr lang="es-ES" sz="2400" spc="22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para</a:t>
            </a:r>
            <a:r>
              <a:rPr lang="es-ES" sz="2400" spc="2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la</a:t>
            </a:r>
            <a:r>
              <a:rPr lang="es-ES" sz="2400" spc="19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regulación</a:t>
            </a:r>
            <a:r>
              <a:rPr lang="es-ES" sz="2400" spc="22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del</a:t>
            </a:r>
            <a:r>
              <a:rPr lang="es-ES" sz="2400" spc="22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tráfico</a:t>
            </a:r>
            <a:r>
              <a:rPr lang="es-ES" sz="2400" spc="2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vehicular</a:t>
            </a:r>
            <a:r>
              <a:rPr lang="es-ES" sz="2400" spc="2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tendientes</a:t>
            </a:r>
            <a:r>
              <a:rPr lang="es-ES" sz="2400" spc="2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ha</a:t>
            </a:r>
            <a:r>
              <a:rPr lang="es-ES" sz="2400" spc="2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garantizar</a:t>
            </a:r>
            <a:r>
              <a:rPr lang="es-ES" sz="2400" spc="2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la</a:t>
            </a:r>
            <a:r>
              <a:rPr lang="es-ES" sz="2400" spc="-37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movilidad</a:t>
            </a:r>
            <a:r>
              <a:rPr lang="es-ES" sz="2400" spc="-6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en</a:t>
            </a:r>
            <a:r>
              <a:rPr lang="es-ES" sz="2400" spc="-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las</a:t>
            </a:r>
            <a:r>
              <a:rPr lang="es-ES" sz="2400" spc="-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vías</a:t>
            </a:r>
            <a:r>
              <a:rPr lang="es-ES" sz="2400" spc="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del</a:t>
            </a:r>
            <a:r>
              <a:rPr lang="es-ES" sz="2400" spc="-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país</a:t>
            </a:r>
            <a:r>
              <a:rPr lang="es-ES" sz="2400" spc="-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y</a:t>
            </a:r>
            <a:r>
              <a:rPr lang="es-ES" sz="2400" spc="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se</a:t>
            </a:r>
            <a:r>
              <a:rPr lang="es-ES" sz="2400" spc="-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dictan</a:t>
            </a:r>
            <a:r>
              <a:rPr lang="es-ES" sz="2400" spc="-2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otras</a:t>
            </a:r>
            <a:r>
              <a:rPr lang="es-ES" sz="2400" spc="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disposiciones</a:t>
            </a:r>
            <a:endParaRPr lang="es-CO" sz="2400" dirty="0"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algn="just"/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RESOLUCION</a:t>
            </a:r>
            <a:r>
              <a:rPr lang="es-ES" sz="2400" b="1" spc="3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10377</a:t>
            </a:r>
            <a:r>
              <a:rPr lang="es-ES" sz="2400" b="1" spc="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</a:t>
            </a:r>
            <a:r>
              <a:rPr lang="es-ES" sz="2400" b="1" spc="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2012</a:t>
            </a:r>
            <a:r>
              <a:rPr lang="es-ES" sz="2400" b="1" spc="-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Elimina</a:t>
            </a:r>
            <a:r>
              <a:rPr lang="es-ES" sz="2400" spc="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el</a:t>
            </a:r>
            <a:r>
              <a:rPr lang="es-ES" sz="2400" spc="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trámite</a:t>
            </a:r>
            <a:r>
              <a:rPr lang="es-ES" sz="2400" spc="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</a:t>
            </a:r>
            <a:r>
              <a:rPr lang="es-ES" sz="2400" spc="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Registro</a:t>
            </a:r>
            <a:r>
              <a:rPr lang="es-ES" sz="2400" spc="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 los</a:t>
            </a:r>
            <a:r>
              <a:rPr lang="es-ES" sz="2400" spc="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Operadores de</a:t>
            </a:r>
            <a:r>
              <a:rPr lang="es-ES" sz="2400" spc="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Transporte</a:t>
            </a:r>
            <a:r>
              <a:rPr lang="es-ES" sz="2400" spc="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</a:t>
            </a:r>
            <a:r>
              <a:rPr lang="es-ES" sz="2400" spc="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Carga</a:t>
            </a:r>
            <a:r>
              <a:rPr lang="es-ES" sz="2400" spc="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Extra dimensionada</a:t>
            </a:r>
            <a:r>
              <a:rPr lang="es-ES" sz="2400" spc="-37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contemplado</a:t>
            </a:r>
            <a:r>
              <a:rPr lang="es-ES" sz="2400" spc="-4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en</a:t>
            </a:r>
            <a:r>
              <a:rPr lang="es-ES" sz="2400" spc="-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la</a:t>
            </a:r>
            <a:r>
              <a:rPr lang="es-ES" sz="2400" spc="-3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Resolución</a:t>
            </a:r>
            <a:r>
              <a:rPr lang="es-ES" sz="2400" spc="-4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número</a:t>
            </a:r>
            <a:r>
              <a:rPr lang="es-ES" sz="2400" spc="-3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4959</a:t>
            </a:r>
            <a:r>
              <a:rPr lang="es-ES" sz="2400" spc="-3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del</a:t>
            </a:r>
            <a:r>
              <a:rPr lang="es-ES" sz="2400" spc="-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8</a:t>
            </a:r>
            <a:r>
              <a:rPr lang="es-ES" sz="2400" spc="-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</a:t>
            </a:r>
            <a:r>
              <a:rPr lang="es-ES" sz="2400" spc="-1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noviembre</a:t>
            </a:r>
            <a:r>
              <a:rPr lang="es-ES" sz="2400" spc="-5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</a:t>
            </a:r>
            <a:r>
              <a:rPr lang="es-ES" sz="2400" spc="-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4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2006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144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0">
            <a:extLst>
              <a:ext uri="{FF2B5EF4-FFF2-40B4-BE49-F238E27FC236}">
                <a16:creationId xmlns:a16="http://schemas.microsoft.com/office/drawing/2014/main" id="{BBB5E7CF-0B10-42F7-858C-E078BACE9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269" y="535989"/>
            <a:ext cx="10563290" cy="83099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>
            <a:spAutoFit/>
          </a:bodyPr>
          <a:lstStyle>
            <a:lvl1pPr indent="-266700" eaLnBrk="0" hangingPunct="0">
              <a:tabLst>
                <a:tab pos="2667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2667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2667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2667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2667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s-ES" altLang="es-CO" sz="4800" i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CEPEDA GUTIERREZ S.A.S </a:t>
            </a:r>
          </a:p>
        </p:txBody>
      </p:sp>
      <p:pic>
        <p:nvPicPr>
          <p:cNvPr id="7172" name="Imagen 3">
            <a:extLst>
              <a:ext uri="{FF2B5EF4-FFF2-40B4-BE49-F238E27FC236}">
                <a16:creationId xmlns:a16="http://schemas.microsoft.com/office/drawing/2014/main" id="{EE329AEB-7FA9-4A25-8696-B82369A4A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48" y="3060407"/>
            <a:ext cx="2211233" cy="1383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image1.jpeg">
            <a:extLst>
              <a:ext uri="{FF2B5EF4-FFF2-40B4-BE49-F238E27FC236}">
                <a16:creationId xmlns:a16="http://schemas.microsoft.com/office/drawing/2014/main" id="{6D28FCFC-6614-40C4-BA31-F497BB259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671" y="5224632"/>
            <a:ext cx="2310192" cy="1322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1">
            <a:extLst>
              <a:ext uri="{FF2B5EF4-FFF2-40B4-BE49-F238E27FC236}">
                <a16:creationId xmlns:a16="http://schemas.microsoft.com/office/drawing/2014/main" id="{BA2063B5-ABB9-47A5-A95D-3E1AF2F6F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848" y="5117921"/>
            <a:ext cx="772732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s-ES" altLang="es-CO" dirty="0">
                <a:latin typeface="Arial" panose="020B0604020202020204" pitchFamily="34" charset="0"/>
                <a:ea typeface="ＭＳ Ｐゴシック" panose="020B0600070205080204" pitchFamily="34" charset="-128"/>
              </a:rPr>
              <a:t>Calle 56b No. 17c – 05 villa carolina </a:t>
            </a:r>
          </a:p>
          <a:p>
            <a:r>
              <a:rPr lang="es-ES" altLang="es-CO" dirty="0">
                <a:latin typeface="Arial" panose="020B0604020202020204" pitchFamily="34" charset="0"/>
                <a:ea typeface="ＭＳ Ｐゴシック" panose="020B0600070205080204" pitchFamily="34" charset="-128"/>
              </a:rPr>
              <a:t>Neiva – Huila </a:t>
            </a:r>
            <a:endParaRPr lang="es-CO" altLang="es-CO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s-ES" altLang="es-CO" dirty="0">
                <a:latin typeface="Arial" panose="020B0604020202020204" pitchFamily="34" charset="0"/>
                <a:ea typeface="ＭＳ Ｐゴシック" panose="020B0600070205080204" pitchFamily="34" charset="-128"/>
              </a:rPr>
              <a:t>311 8697656</a:t>
            </a:r>
          </a:p>
          <a:p>
            <a:r>
              <a:rPr lang="es-ES" altLang="es-CO" dirty="0">
                <a:latin typeface="Arial" panose="020B0604020202020204" pitchFamily="34" charset="0"/>
                <a:ea typeface="ＭＳ Ｐゴシック" panose="020B0600070205080204" pitchFamily="34" charset="-128"/>
              </a:rPr>
              <a:t>fsehuila.com </a:t>
            </a:r>
            <a:endParaRPr lang="es-CO" altLang="es-CO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s-ES" altLang="es-CO" dirty="0">
                <a:latin typeface="Arial" panose="020B0604020202020204" pitchFamily="34" charset="0"/>
                <a:ea typeface="ＭＳ Ｐゴシック" panose="020B0600070205080204" pitchFamily="34" charset="-128"/>
                <a:hlinkClick r:id="rId5"/>
              </a:rPr>
              <a:t>fsehuila@gmail.com</a:t>
            </a:r>
            <a:r>
              <a:rPr lang="es-ES" altLang="es-CO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s-ES" altLang="es-CO" dirty="0">
                <a:latin typeface="Arial" panose="020B0604020202020204" pitchFamily="34" charset="0"/>
                <a:ea typeface="ＭＳ Ｐゴシック" panose="020B0600070205080204" pitchFamily="34" charset="-128"/>
                <a:hlinkClick r:id="rId6"/>
              </a:rPr>
              <a:t>/cg.transitoytransporte@gmail.com</a:t>
            </a:r>
            <a:r>
              <a:rPr lang="es-ES" altLang="es-CO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4993B2-D01F-4B55-8A42-A050C70380BD}"/>
              </a:ext>
            </a:extLst>
          </p:cNvPr>
          <p:cNvSpPr txBox="1"/>
          <p:nvPr/>
        </p:nvSpPr>
        <p:spPr>
          <a:xfrm>
            <a:off x="3468914" y="2278743"/>
            <a:ext cx="558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  <a:r>
              <a:rPr lang="es-CO" dirty="0"/>
              <a:t> </a:t>
            </a:r>
          </a:p>
        </p:txBody>
      </p:sp>
      <p:pic>
        <p:nvPicPr>
          <p:cNvPr id="10" name="Imagen 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4AF7435-8319-4DB0-A888-EF9314BF5B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301" y="2740408"/>
            <a:ext cx="3001689" cy="196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1022</Words>
  <Application>Microsoft Office PowerPoint</Application>
  <PresentationFormat>Panorámica</PresentationFormat>
  <Paragraphs>144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Arial</vt:lpstr>
      <vt:lpstr>Calibri</vt:lpstr>
      <vt:lpstr>Calibri Light</vt:lpstr>
      <vt:lpstr>Tema de Office</vt:lpstr>
      <vt:lpstr>Resolución 4100 del 28 de diciembre del 2004 </vt:lpstr>
      <vt:lpstr>IT. ® RICARDO CEPEDA ALDANA </vt:lpstr>
      <vt:lpstr>Presentación de PowerPoint</vt:lpstr>
      <vt:lpstr>Objeto. </vt:lpstr>
      <vt:lpstr>Definiciones NORMA TÉCNICA COLOMBIANA NTC 4788-2 </vt:lpstr>
      <vt:lpstr>Presentación de PowerPoint</vt:lpstr>
      <vt:lpstr>Presentación de PowerPoint</vt:lpstr>
      <vt:lpstr> Designación</vt:lpstr>
      <vt:lpstr> Dimensiones</vt:lpstr>
      <vt:lpstr>Presentación de PowerPoint</vt:lpstr>
      <vt:lpstr>CONDICIONES ESPECIALES </vt:lpstr>
      <vt:lpstr>Presentación de PowerPoint</vt:lpstr>
      <vt:lpstr>Presentación de PowerPoint</vt:lpstr>
      <vt:lpstr>Presentación de PowerPoint</vt:lpstr>
      <vt:lpstr>CIRCULACION </vt:lpstr>
      <vt:lpstr>OTRA NORMATIVIDAD APLICABLE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Resolución 4100 del 28 de diciembre del 2004 </dc:title>
  <dc:creator>Alma  Gutierrez</dc:creator>
  <cp:lastModifiedBy>Alma  Gutierrez</cp:lastModifiedBy>
  <cp:revision>3</cp:revision>
  <dcterms:created xsi:type="dcterms:W3CDTF">2022-08-10T19:30:53Z</dcterms:created>
  <dcterms:modified xsi:type="dcterms:W3CDTF">2022-08-11T21:34:37Z</dcterms:modified>
</cp:coreProperties>
</file>